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73" r:id="rId2"/>
    <p:sldId id="484" r:id="rId3"/>
    <p:sldId id="500" r:id="rId4"/>
    <p:sldId id="280" r:id="rId5"/>
    <p:sldId id="499" r:id="rId6"/>
    <p:sldId id="501" r:id="rId7"/>
    <p:sldId id="419" r:id="rId8"/>
    <p:sldId id="306" r:id="rId9"/>
    <p:sldId id="423" r:id="rId10"/>
    <p:sldId id="424" r:id="rId11"/>
    <p:sldId id="502" r:id="rId12"/>
    <p:sldId id="503" r:id="rId13"/>
    <p:sldId id="504" r:id="rId14"/>
    <p:sldId id="506" r:id="rId15"/>
    <p:sldId id="507" r:id="rId16"/>
    <p:sldId id="505" r:id="rId17"/>
    <p:sldId id="431" r:id="rId18"/>
    <p:sldId id="509" r:id="rId19"/>
    <p:sldId id="490" r:id="rId20"/>
    <p:sldId id="510" r:id="rId21"/>
    <p:sldId id="511" r:id="rId22"/>
    <p:sldId id="480" r:id="rId23"/>
    <p:sldId id="512" r:id="rId24"/>
    <p:sldId id="481" r:id="rId25"/>
    <p:sldId id="514" r:id="rId26"/>
    <p:sldId id="515" r:id="rId27"/>
    <p:sldId id="286" r:id="rId28"/>
    <p:sldId id="287" r:id="rId29"/>
    <p:sldId id="288" r:id="rId30"/>
    <p:sldId id="477" r:id="rId31"/>
    <p:sldId id="478" r:id="rId32"/>
    <p:sldId id="513" r:id="rId33"/>
    <p:sldId id="290" r:id="rId34"/>
    <p:sldId id="516" r:id="rId35"/>
    <p:sldId id="517" r:id="rId36"/>
    <p:sldId id="518" r:id="rId37"/>
    <p:sldId id="519" r:id="rId38"/>
    <p:sldId id="520" r:id="rId39"/>
    <p:sldId id="523" r:id="rId40"/>
    <p:sldId id="524" r:id="rId41"/>
    <p:sldId id="522" r:id="rId42"/>
    <p:sldId id="521" r:id="rId43"/>
    <p:sldId id="525" r:id="rId44"/>
    <p:sldId id="483" r:id="rId45"/>
    <p:sldId id="508" r:id="rId46"/>
    <p:sldId id="526" r:id="rId47"/>
    <p:sldId id="376" r:id="rId48"/>
    <p:sldId id="488" r:id="rId49"/>
    <p:sldId id="415" r:id="rId50"/>
    <p:sldId id="378" r:id="rId51"/>
    <p:sldId id="492" r:id="rId52"/>
    <p:sldId id="405" r:id="rId53"/>
  </p:sldIdLst>
  <p:sldSz cx="12192000" cy="6858000"/>
  <p:notesSz cx="6807200" cy="9939338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BB"/>
    <a:srgbClr val="FFFFCC"/>
    <a:srgbClr val="CCCCFF"/>
    <a:srgbClr val="99FF99"/>
    <a:srgbClr val="FFCCFF"/>
    <a:srgbClr val="00FFFF"/>
    <a:srgbClr val="FFFF99"/>
    <a:srgbClr val="99D19D"/>
    <a:srgbClr val="FF99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6323" autoAdjust="0"/>
  </p:normalViewPr>
  <p:slideViewPr>
    <p:cSldViewPr snapToGrid="0">
      <p:cViewPr varScale="1">
        <p:scale>
          <a:sx n="109" d="100"/>
          <a:sy n="109" d="100"/>
        </p:scale>
        <p:origin x="540" y="108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9D44-08EA-413C-8F75-29722692CE12}" type="datetimeFigureOut">
              <a:rPr lang="ms-MY" smtClean="0"/>
              <a:t>15/07/2024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2162D-99BC-4C17-90A3-4364F82F767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2090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DE8A1EB-E84C-4EA3-ADD8-F35CD515A561}" type="slidenum">
              <a:rPr lang="ms-MY" altLang="ms-MY" smtClean="0"/>
              <a:pPr eaLnBrk="1" hangingPunct="1">
                <a:spcBef>
                  <a:spcPct val="0"/>
                </a:spcBef>
              </a:pPr>
              <a:t>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14628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19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507346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20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76063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21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88342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CD7BD7-DE53-4EE7-A651-060CFE0C156A}" type="slidenum">
              <a:rPr lang="ms-MY" altLang="ms-MY" smtClean="0"/>
              <a:pPr eaLnBrk="1" hangingPunct="1">
                <a:spcBef>
                  <a:spcPct val="0"/>
                </a:spcBef>
              </a:pPr>
              <a:t>22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411379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24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956843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25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4286280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26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727330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27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395102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28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393873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29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23761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2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683379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30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051117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31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360320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32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860443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33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392285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34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717462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CD7BD7-DE53-4EE7-A651-060CFE0C156A}" type="slidenum">
              <a:rPr lang="ms-MY" altLang="ms-MY" smtClean="0"/>
              <a:pPr eaLnBrk="1" hangingPunct="1">
                <a:spcBef>
                  <a:spcPct val="0"/>
                </a:spcBef>
              </a:pPr>
              <a:t>35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4069285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36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84472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37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850246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38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608475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39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92026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3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936883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40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803274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41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4228224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42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654168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43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932981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106" indent="-3046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862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07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3523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347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430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84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333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44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1276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106" indent="-3046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862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07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3523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347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430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84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333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45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64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106" indent="-3046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862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07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3523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347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430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84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333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46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26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4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85288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5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89669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4727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7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409483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95785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18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3453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65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3802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65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0181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9461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AB17-F647-4A22-A4B0-5AFB6B343795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3276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905000"/>
            <a:ext cx="12192000" cy="27432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sz="180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828800" y="2133600"/>
            <a:ext cx="95504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="1" i="0">
                <a:latin typeface="Trebuchet MS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828800" y="2819400"/>
            <a:ext cx="95504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2200" b="1" i="0">
                <a:latin typeface="Trebuchet MS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8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11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0334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11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2289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484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6134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2241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57950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0948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3350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0062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611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9476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738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8918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6984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rive.google.com/drive/folders/1Xygt8pVI-GbuVuxSOArAPGJOUXhV6CFt?usp=shari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slide" Target="slide5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44451"/>
            <a:ext cx="12557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6" descr="data:image/jpeg;base64,/9j/4AAQSkZJRgABAQAAAQABAAD/2wCEAAkGBhQSERQUERQUFRUVFRUVFRYVFxQWFxoVFRUVFBcYGBUXHCYeFxokGhUXHy8gIycpLCwsFR4xNjAqNSYrLCkBCQoKDgwOGg8PGjMkHiUsLCosLSkqKiwtLCwsKiwsLCwsLCwsLCwsKSwsLCwsLCopLCwsLCwsLCksKSwsKSwsLP/AABEIALQA8AMBIgACEQEDEQH/xAAcAAEAAgMBAQEAAAAAAAAAAAAABQYDBAcCAQj/xABAEAABAwEGAgYHBgUEAwEAAAABAAIDEQQFEiExQQZREyJSYXGBBzJCkaGx0RQjYpKiwRYzU3LhJGOC8HOywhX/xAAaAQEAAgMBAAAAAAAAAAAAAAAAAQIDBAUG/8QALxEAAgIBAwMCAwcFAAAAAAAAAAECAxEEEiExQVETIhRh0SMzQlJxsfAFFTKRof/aAAwDAQACEQMRAD8A7iiIgCIiAIiIAiIgCIiAIiIAiIgCIiAIiIAvhK+qkemGYi7XNDi3pJrPGSCRk6VuIVG1AUA4n9LFls1WRH7RKMsLCMAP4pNPIVKqN2+m+drj9ogje0mv3ZLHNHLrVDvOi59NdTgKsNR35/qGnmFpykt9cFvfqPeFbCIP0Nc3pPsNooOl6J59mYYP1eqferUx4IBBBB0IzHvX5NxV8FK3PxJabKf9PNJGOyHVYfFjqt+CYJP0+i43cvpvlbQWuFsg7cRwO8S09U+8Lo3DPG1mt+IWdzsTQHOY9pa4AmleRz5FRgE8iIoAREQBERAEREAREQBERAEREAVd42veWzQxvgLQelAdibiBbheaEVB1A0IKsSrXH1kfJZaRtLy2RjqNzNBUGg310V4Y3LPQx2Z2Pb1NG6vSVE6gtLDEe22r4veBiZ5inerdZrUyRofG5r2nRzSHA+BC5DZ+HZHEdK8QNPaaXSZ8oxp/yopplw2RsbovtFpcyR2KRsbxC1zsIb1sDQ6hAGVaLZtoX4DUp1Tf3mF/PBabRx9YGT9A+1RCTli6oPIv9Vp7iVPMkBAIIIOYIzBHcVx+T0cXe8dQSRjSokkI/MQQD4hX3hOJtms8dlAeOibhaX0Jc2pNQRQHXZYJVSj1NmN8JdCyVSqwdKvJlWIzGwXrnvpon/0tmb2rWz9Ecr9u8BXV9pXN/S/aw77Ez/dmfz9WEjT/AJIChEDUe9h+YUTxM/8A09Kg4nMbWlDrX9lKOIJyzPNuTvcoy+zUwNrXFM3ah6utfzKxU25rrjNadV2nZ0+BWnLdkjdOt8D79D8FLukGh15P/YrFaH4GPcKijXGmoNGnT6oCDjdUA8812D0F2KjLVKRq6OMH+1pef/ce5cfibQAcgB7gu8+iKzdHdrDvJJJJ+rAPg1GSXtFja9ewVUk+oiIAiIgCIiALQtV8xsyBxHk39zoofjh9p6Jv2Shc19XNdXC9lCC00zroR4KDu68hI0Y29G+nWYTodxXdATs9+SOORwjkP3J1W5ZOINpBTvGnmNlAvkDRVxAHMqPkvkE0jBcdsj8tUB0SK0NcKg1C9EqrcNWeYOLpMg4DL/uQVnCkg5t6SOMLzs0gbZLPSIloE4b0xeSR1cAyZU5Z1J5hXC5jOYWG1BjZy0GRsdS1ruQrXPn36KTnfRa2JWSKtkBxTYWtiDmNAIdmdzi5nfNVIyK4cXQOdCC2pDXVcO6lAfI/NUqq7Gl5rPP65Yt4RNwXzIYTGWAsAwgtycDqDkanNbfD98yl2EvxjXC4EknSjXaN88tVW2TFuhpp8M1c+E7IWxF7hR0hqDXMsplltv71F6jCD46k6WU7LEs9CexGnfyKwstGIZbGhG4PIrJVRtvk6ORsnsuoyT/5d5V9y5Ekd9My2grlXpNteG02YPyAZPQk0GJxiAAdpWjSuszNVevyxRSgsm6Nw7Ly35FVwS2kcidIDyPjk737qOtprarO3M0xuz8OflqrdenAcbamyzNi/A5zXx+4mrfIqp2667RBO2S0R0Y1hYHsq9mdTU0zaM91JCw+hKGTQHLudn8Vq3plC6lRiwilaijnCq9Q2xrhVpGH8zf8LWvl4DGgZVeNDUHC0n5kISaOJfonhKLorHZ4+zCyviRiPxJX55u2zOmlbGwEkkA8gCcyTsKL9E2A0Appt4DIIyxORyLM1y0YnLaYVUGwCvSxNKyBAfUXl7wBUmg71H2i+QMmCvedP8oCSRVm03kR1nvpTTOnuC37ivwTl7d2Uz0qDXbbRASr4wdVDXpwyyXOlHbOGRU2iApn8FyOPXkq0aUGdPPTyWtf9lZZQxkfVccyR6xpkNMzn8lfFgNjZjx4RjpTFTOnKuyyVzUZZayYboOcdqeDmv8A+jJTKR/5irXw9fsOERlzmu/3HF2Ink8/LJbl7cNRTVcOo/tN3/uG6pt6XNLB64q3ttzb59nzXQ3VXrHRnLcbtNLcuUXd8tS4/iI8hkvmJaNhlpFEObG/ILaxLRaw8HUTysnt7QQQdCKFUniK5+hIeDUOrXXJw+uvjVXTEvjqEUIBB1BzHuWWm11vJg1FEbo4fUi7vms7I4aBhc8NaKAFxcR1q7gVrWqzWfHE4jD93RxaAcRHWJoMhlnpmvE9wQuoWt6NwrR0fVIr81r2u3yWazioxObRuMuqCSTQ010+KvxP/Hv5MfNazLhLuibbJXmPEUWG2Qh8bmndp9+yqUPGEoIxhrmjWgoSPHYqw3ffDJm9XI51aSKj6qtlE4csyVamuzhPkzx2xohY+QgdUVJ50zVE4qvhszsLY20FPvCOue4cgty+5SZnNJNGmjRsPAeKzXXwa6V2OarWGlG+0ct+QWWFcKlvk+TVstsuk64LgqVkuWSYkRsxU10A95yVruSxudGWSsc17OqQ4ajY9+XyVys13sjaGsaGgbBZfs617bt/GDbo0/pc5Oa3t6NoZSXRgxSduLq18W6O8wq5N6LbY6Roe+MxNqcYGF5rTVmlaDULtv2ZDZlrm2UK5OEW2doaxtOZ3J5k7q1WKEtUkLMvbLOoAhW0wKOu+9YZSWxyNLmkgtrR1QaHI6qTaFLWAnnoZGhewvIXsKCSucX23oAyQgub6rgDpuCK5c1DWm9jowU7zn7lYuLbN0llkbyGIeX+FSIScDa8qe7JSiGfZpSTUkk96k+ELXhtNO21w8x1h8lDyFLre7p2FgJwuBPIDep2yVih1MSL1VVa2cWxxijPvHd2Ta97t/JSMPEcGEYpWA0FRU6qzqmlnBRX1ttbiYqvJco3+I7P/VZ8fovDuJLP/Vb8foo9OXhlvWh+Zf7JJzlp29zsBDA0u2x1w+dM1H23ieEMcWSNc4A4RnmdtlpXdxO2Xqu6j+Wx8D+yuqp43YMbvrb25MkTHMEbX4cQr6go2m1BstsPUNf17CIxk7uOfIAZ+WYW+2cEVUtPGfIjJZcV2NzEmJaUMvesvSquC+TPiVa4ykd92M8GdeWLbzopoTVKxW+zNlYWP0NMxqCNwslUtk02Yb4OytxRRAVvXPETaIzXIGp50GeveVGEgPIGYrQczyy71MxTizyxtyLiW4/w128V07Ze3C7nFohmWX0TJ3+GiZDIJnBxcXDqNNCfFWKzNIaA52I7mgFfIZBQFr4gZEKes7Zo/c7LHdnFzaHpsjXLC0kYVzXC2yOTsKymqWM4LW0L0GqCbxfB+P8AKvQ4xg/H+X/Kx+hZ4MvxNX5kToavvRqvS8cwN1Evjgy+airDxvIJHYhjhLiWkgNeAduR8/erLTWPsVlq6ljkupYte22gRxvefYY535WkrzYb6imFWOB5tOTh4hYL6hE0MkYdgL2ltaV17lhcWnhmdSUo5iccjnIo6tDrXQ1OeRVnujjq0RUDiJWcn+tTueP3UNfHDM0NSW4m9puY92oUQwkaLrfZ2rycL7Wl+Dst08bWeagLujcfZfkPJ2hVhaVw65GGWeKMj1ntHlWpy8Au3McudqK41yxE62lulbFuRpXiwuaRzBHvVKluuVvV6NxzyIFQfp5robol4MK1zbKRZOGnOzlNPwtPzd9Fmvfhdz4gIThw+wMmu8e/xVw6BehCrxk4vKMc4KcXFnK7PYZHP6NrCX7tyBFNa1UiOGLT/S/Uz6q/tu9mPpMIx0pi3pyWxhW49bLsjQj/AE6H4mc5/he0/wBL9Tfqvh4XtP8ATH52roxCxuCr8bYW/t9XzOY2+55YW4pWhra0riac/JLBcMk3WNWM7RHWP9oOniV0K2WJklMbQ7CcQrsRvRYZmKz1cnHHcqtBCMs9ijcVWfCxgFThBGZqaUGp30Veu3id8HUkq6Pbm3w7ler9u/pGGmozH0XO7fZQCQRQ7g7LLTicNrMN+6ue5F0u6/GPza8UKkvtwOhHvXJzZHNNWEtPMFZG3paG+1XxCpKh5Lw1SxydO+10OoWjfN9hrMDSC99RkdBue5UE3vaDuB5LA6KR5Je4muu3yUxpecsT1CxhEvJfDIj9115dMWrW+HMr1coc6QFxJJcHEnc1WhZ7upsrHc8HRgSSghteqANTz8FnlwsvqasHuaS6IlbVwwTV8JzOZY45Ensu2PwWpd10SSyGMUY9oqQ+oNK0yoM/FTUPFEQ9l/uH1UtdF7snd1I35DN5DaDurX4LXVl1ceUbTqotksPkhm8FzduL9f0WRvBE3bj/AFq4sCygLD8Xb5M/wNPj/pS/4Hl/qR+5yj7z4fkgLAS1+PJuAOrXlQrowCGMbhWjq7E+SJaCprC4KJarmtNmszpbNEJrSRRrS4AMB1NPbPcubWX0oW2zSYLW3FSuJsjS11ak1B1HxHcv0IWKHv3hWz2xuG0RNfyNKOHg4Zha05ub3M24VxhHbE55Y+L4LZTopRFIRTopjQE/hcMq/Pktm7eDy5uGcUdU9cEeXj5hRV8+hJ0LnPsjjK0+w52GRo3LDTC88g5YfR5a7xFoNlML+jYesZsXUGwzyNdg1E8crgSjnhrKLdw9wi6C0iRxDmhrsJGuI5Zjwqr3CvlnhotoBROTk8smuEYLET6iIqGQIiIAiIgPlF4cFkWvbLWyNpdI4NA3P/cypXPBVtJZZ8eFUeLLVgP3c72v0MbTlTmeyVjvni5z6thqxva9o+HZ+arZBJ3JJ8ST+5XSo0rXumcjU62Mlshz8/ofJrxlp/Nf+YrJdV2C04xKSXClHe0K9+4U3dnBjpBimqwHRo9bzO3gpG5+GnWeR5qHMcBQ+1lzH7q111eGodStFFu5OfRlStXCkrfVo4e4/RRstyyjWJ3kK/JdVdZVB3xfMUNR6z+y2mXidlir1FkuEsma3SVRW5vBQBc8pOUb/cpCy8NzO9kN8T+wXy33lJMauNBWoa2oA+pUpc/FBYQ2fNuzx6w8RutqfqqOVg0oeg5YbeDbu7hNrSC/rn4e7fzWbiay0hHc4Kx2NzZGhzCHA6EZrYdY2uyc0EVBzFcxoud6st2ZdjrehHY4x7nM32V7QC5jmtOhIoD5/Vbd3XpJCasdlu05tPkujPsrXDC4Ag6g5hV29OChm6zmh7DvV8jt8luQ1UZ+2xGjZopw91TNy6eK45KNk+7d3+qfB23mrC1cqtFmdG7DI0tdyP7c/JSF18QSwUDTib2HZjyOoUWaRSW6tirXuL22o6QAvtFA2bjGFzC51WuAzacyf7Tut+5b2FojxgYcyKVrp/haEqpxWWjpwurm8ReTfomFfV9WIzHjCnRr2iDB8AX1EQkIiIAi8SzBoJcQABUkmgAGpJOgVJvf0gl9WWABw0NoeD0Q/wDE3IzHvyb3lWjCU3iKKTsjWt0ngvK1rxtXRxPf2Wkjxpkub3dx5aLI+lucZrO45WgNAfHU6SsYKFnJwGStfEV6B9krGcYfhoWVcCCa1GGtQsiqamoyMTujKpzg88Gqzjo9HnH95+nx5+SrdvvCSZ2KRxcdhsPAbLBgPZd+V/0WxYGx9I3pw/BvQO+OVaeC68YVV5lFHAnZddiM3x/Op6u26JJzSMZbuPqjz3PcFd7n4Zjgz9Z+7z+w2Ck7JGwMb0YAbQUAFBTwWdcy7Uys46I7Wn0cKuer8mIxryY1molFrG4axiUZb7nhwPPRR1oTXC2taa6KaLVq3g37t/8AafkVaLaZSaTXJyLArHwXZGvkeHta7IUxAHc81AYVZOB/5z+9o+a7Wo+6Z5zSffIucNla0Ua0NHIAAfBZQxewF9ouIelwfA1egF9ovQCgGrbbujmbhkaHDv27wdiqNxDcIs5BY8EOOTXeuPPcLoijrTw/BI8vkjDnHck7d1aLYoudb+RranTq6OMc+TmZcrPwTeIBkZUbO1Hgf2VidctnYKiGMf8AFv7qFtlrbWkbQ1u9ABX3LNdq1ZHbg1tPoZVTU9wv7iosq2M9Y78lo3Xxq9lBL1hz3WjaroD6ujOZzo76qPZYXVIcMIGbnHQDnXdbdFellVy+e/k5uqv18NR7Vx0SXKZ027r3jmFWOB7t1vKm8K2J2IPaMMYFGg+s6urncq8lcguPLGXt6Ho6921b+vfAREVS4Xl7qCq9L44VQHD7w4wfa7XJBb6xhshEUGkJAPVL95HHUF3VzyAUwp/jv0eR2xlaYZAOq8DMdx5juXNLFfM1il+zW8EAZMlzOWgz9pvfqN10dJqIx9kuPn9Tk67Szn74vPy+ha3CuR0Ki4b3fdbg+FwdA93WspOdSc3WfkebdF8fer5nGOxtDy315nV6GPapIzee4eawyWiGxSZY7Xb35DQvaaaUFWMhNdBnT4X1d1bW3q/2Meh09sXvfC/c7DdV6NlY11C2oBwuFHCo0I2KkwFz/gG5LWHPmtb6F4AbCz+XE0Emje/NdAAXLOyfUREJCIiALVvD+W/+0/IrZcMsslTL8fbYgcT8cZ9prW6fiFMvFZaob5Yzj9TBfZ6cc4b/AEKjRSXBF7Rm2PixUeAW4TlUijur2sjoM1HEqr3eA9sjne3NI8HQijqAgjMHLULs3JyWxdzz2nahL1H2P0CHL0HLldwccTQPpanyTQ0oHgAvZ3vAFZBTcZ9xXRrFeLJWNfE9r2OFWuaQQfArjWVyreGeiqtjasxJAFegsDXrK0rGZT2vq+BfVBJo3rYzJG5oNCRkVR7cZIDSdhw/1GZt/wCTdQO8VXRlhnsrXijhVAURrxTFUU7VeqB4rcuu6nWhwc+ojGbWnVx7Tv2Cl28HQh1QCBWuAHqV54VNQwBooEB8ggDRQLKiIAiIgCIiA+FtVWOLuDIrZGWyN8CMnNPMHYq0IgOPHhq88DLLEIYmMqPtLBhfg0oIxk15GpGuuSt/CXo8hsbcm4nn1nuzc495/ZXHCvqA8RxgDJe0RAEREAREQBY5CN17Kh70vLDUN1+SlEMrnF1zxBj3xUZJhcQ32XGmVeznuuSXNeADRC4FkjBRzHZGtcyOYUz6VLba64SKWZ1KubU4ncpOz3DQ96pNnvRr2iO1Bzg31JW/zY+Wftt7tfktmu+UWsmnbpYTTwsF2jlWWzXxLZHsfZjR0ksbHRnOOQvcG9ZuzvxCh8VWorwfBh6YiSJ3qWhmbT3PHslTd1ETW6xNGbQ905pmKRty+JW5bbCdTZz6aJ13RR3GKVbbHKKsbqqTiXJO4bAX1eWr0hIREQBERAEREAREQBERAEREAREQBERAEREAREQBQd7XHiJkiNHn1ga4X00ryP4h8VOL4QgOcX1ZnywyRMwslpRzJW4h5jRzT2hVcyvj0ez9H0sceE544Q7ERQ6xu3adQ05+K/Qd53KyYCtQ5vqvbk5p7jy7jkq5bIjDlaKAbS6MPj2D3HLkpIOB8PQ2gymOEVB/mseKx4dD0jTp810r0dcFUtTrRHUQ4CxgNcJc5wLjHXPBlSp1rkrDdnD/ANreX4MFnJB0wvnI0L9xHyBzdvQZG+2SyBgAaKAclOeCqXOTFBYcK2mR0WRFUuEREAREQBERAEREAREQBERAEREAREQBERAEREAREQBERAF4kiDhRwBHIgEe4oiA+tjA0C9IiAIiIAiIgCIiAIiIAiIgCIiA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ms-MY" altLang="ms-MY" sz="1800">
              <a:latin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8286" y="1412777"/>
            <a:ext cx="10887924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KERTAS PERMOHONAN JTISA </a:t>
            </a:r>
          </a:p>
          <a:p>
            <a:pPr algn="l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BIL. XX/202X 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(Dilengkapkan oleh Urus Setia JTISA)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14400" y="2852936"/>
            <a:ext cx="10281920" cy="20848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>
                <a:latin typeface="Arial" panose="020B0604020202020204" pitchFamily="34" charset="0"/>
                <a:cs typeface="Arial" panose="020B0604020202020204" pitchFamily="34" charset="0"/>
              </a:rPr>
              <a:t>KOD MyProjek : P21XXXX</a:t>
            </a:r>
          </a:p>
          <a:p>
            <a:r>
              <a:rPr lang="sv-SE" sz="2000" b="1">
                <a:latin typeface="Arial" panose="020B0604020202020204" pitchFamily="34" charset="0"/>
                <a:cs typeface="Arial" panose="020B0604020202020204" pitchFamily="34" charset="0"/>
              </a:rPr>
              <a:t>&lt;TAJUK&gt;</a:t>
            </a:r>
          </a:p>
          <a:p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b="1">
                <a:latin typeface="Arial" panose="020B0604020202020204" pitchFamily="34" charset="0"/>
                <a:cs typeface="Arial" panose="020B0604020202020204" pitchFamily="34" charset="0"/>
              </a:rPr>
              <a:t>JABATAN PERTANIAN MALAYSIA (DOA)</a:t>
            </a:r>
          </a:p>
          <a:p>
            <a:r>
              <a:rPr lang="fi-FI" sz="2000" b="1">
                <a:latin typeface="Arial" panose="020B0604020202020204" pitchFamily="34" charset="0"/>
                <a:cs typeface="Arial" panose="020B0604020202020204" pitchFamily="34" charset="0"/>
              </a:rPr>
              <a:t>KEMENTERIAN PERTANIAN DAN KETERJAMINAN MAKANAN (KPKM)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4851D-4DDB-421B-8476-5ACFA6FDDB9A}"/>
              </a:ext>
            </a:extLst>
          </p:cNvPr>
          <p:cNvSpPr txBox="1"/>
          <p:nvPr/>
        </p:nvSpPr>
        <p:spPr>
          <a:xfrm>
            <a:off x="798286" y="5380473"/>
            <a:ext cx="1047931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JTISA BIL. X/2024  |  TARIKH JTISA </a:t>
            </a:r>
            <a:r>
              <a:rPr 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(Dilengkapkan oleh Urus Setia JTISA)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86DD8-AE8B-457C-99F9-8A6AE5F3D891}"/>
              </a:ext>
            </a:extLst>
          </p:cNvPr>
          <p:cNvSpPr txBox="1"/>
          <p:nvPr/>
        </p:nvSpPr>
        <p:spPr>
          <a:xfrm>
            <a:off x="11196320" y="0"/>
            <a:ext cx="1010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200" i="1" noProof="1">
                <a:solidFill>
                  <a:schemeClr val="tx2"/>
                </a:solidFill>
              </a:rPr>
              <a:t>Ver3.0 /2024</a:t>
            </a:r>
          </a:p>
        </p:txBody>
      </p:sp>
    </p:spTree>
    <p:extLst>
      <p:ext uri="{BB962C8B-B14F-4D97-AF65-F5344CB8AC3E}">
        <p14:creationId xmlns:p14="http://schemas.microsoft.com/office/powerpoint/2010/main" val="215200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7a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LANDSCAPE MAP VIEW 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(OLMV) - DOA</a:t>
            </a:r>
            <a:r>
              <a:rPr lang="en-US" sz="24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ms-MY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A0677-59C7-4D28-AA8D-1F6F2BAF8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18415"/>
            <a:ext cx="11146972" cy="62504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AAA760-F9CC-4E20-A855-83D0D2655ECE}"/>
              </a:ext>
            </a:extLst>
          </p:cNvPr>
          <p:cNvGrpSpPr/>
          <p:nvPr/>
        </p:nvGrpSpPr>
        <p:grpSpPr>
          <a:xfrm>
            <a:off x="11312072" y="3696371"/>
            <a:ext cx="765628" cy="792028"/>
            <a:chOff x="11341100" y="3652307"/>
            <a:chExt cx="765628" cy="7920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6C247E-C030-4076-BB2C-EDC28A614F84}"/>
                </a:ext>
              </a:extLst>
            </p:cNvPr>
            <p:cNvSpPr/>
            <p:nvPr/>
          </p:nvSpPr>
          <p:spPr>
            <a:xfrm>
              <a:off x="11341100" y="3652307"/>
              <a:ext cx="765628" cy="432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MY" sz="1000" u="sng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Petunjuk</a:t>
              </a:r>
              <a:r>
                <a:rPr lang="en-MY"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339F1B-5344-4139-8711-79E423460BA0}"/>
                </a:ext>
              </a:extLst>
            </p:cNvPr>
            <p:cNvSpPr/>
            <p:nvPr/>
          </p:nvSpPr>
          <p:spPr>
            <a:xfrm>
              <a:off x="11441339" y="4079210"/>
              <a:ext cx="565150" cy="3651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Berkaitan Projek</a:t>
              </a:r>
              <a:endParaRPr lang="ms-MY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1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7b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ALIRAN PROSES KERJA</a:t>
            </a:r>
            <a:endParaRPr lang="ms-MY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A9C454-B366-4CFB-BC36-AA7540D83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9" y="718220"/>
            <a:ext cx="6500561" cy="35834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554B51-8CC6-41EF-8B6D-A0C597811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100" y="2540902"/>
            <a:ext cx="6647601" cy="3758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776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7c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VIEW</a:t>
            </a:r>
            <a:endParaRPr lang="ms-MY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F61F00-B72D-4CE4-BE1F-2523B981BC70}"/>
              </a:ext>
            </a:extLst>
          </p:cNvPr>
          <p:cNvSpPr txBox="1">
            <a:spLocks/>
          </p:cNvSpPr>
          <p:nvPr/>
        </p:nvSpPr>
        <p:spPr>
          <a:xfrm>
            <a:off x="139700" y="578520"/>
            <a:ext cx="11912600" cy="3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ms-MY" sz="1200" b="0" i="0" u="none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Masukkan diagram infrastruktur ICT yang menyokong permohonan projek seperti Pusat Data (DC), Pusat Pemulihan Bencana (DRC), perisian, rangkaian dan peralatan rangkaian/ capaian ke internet (LAN/WAN), peralatan keselamatan, bandwidth, server/virtual server, komputer, storan dan sebagainya  yang </a:t>
            </a:r>
            <a:r>
              <a:rPr kumimoji="0" lang="ms-MY" sz="12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bersesuaian.</a:t>
            </a:r>
            <a:endParaRPr kumimoji="0" lang="ms-MY" sz="1200" b="0" i="0" u="none" strike="noStrike" kern="1200" cap="none" spc="0" normalizeH="0" baseline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ms-MY" sz="1200" b="0" i="0" u="none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Perlu menggambarkan keseluruhan infrastruktur ICT di </a:t>
            </a:r>
            <a:r>
              <a:rPr kumimoji="0" lang="ms-MY" sz="12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agensi.</a:t>
            </a:r>
            <a:endParaRPr kumimoji="0" lang="ms-MY" sz="1200" b="0" i="0" u="none" strike="noStrike" kern="1200" cap="none" spc="0" normalizeH="0" baseline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ms-MY" sz="1200" b="0" i="0" u="none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Senarai perkakasan/ perisian hendaklah setara dengan maklumat pada perincian kos </a:t>
            </a:r>
            <a:r>
              <a:rPr kumimoji="0" lang="ms-MY" sz="12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lang="ms-MY" sz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 gunakan warna elemen berikut mengikut jenis perolehan dan tandakan pada item yang berkaitan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endParaRPr kumimoji="0" lang="ms-MY" sz="1200" b="0" i="0" u="none" strike="noStrike" kern="1200" cap="none" spc="0" normalizeH="0" baseline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00500" marR="0" lvl="8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DFFCC71-1866-4316-8368-35EE248AD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4143"/>
              </p:ext>
            </p:extLst>
          </p:nvPr>
        </p:nvGraphicFramePr>
        <p:xfrm>
          <a:off x="524530" y="2214548"/>
          <a:ext cx="5483443" cy="3922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258">
                  <a:extLst>
                    <a:ext uri="{9D8B030D-6E8A-4147-A177-3AD203B41FA5}">
                      <a16:colId xmlns:a16="http://schemas.microsoft.com/office/drawing/2014/main" val="92654840"/>
                    </a:ext>
                  </a:extLst>
                </a:gridCol>
                <a:gridCol w="2000868">
                  <a:extLst>
                    <a:ext uri="{9D8B030D-6E8A-4147-A177-3AD203B41FA5}">
                      <a16:colId xmlns:a16="http://schemas.microsoft.com/office/drawing/2014/main" val="3119003544"/>
                    </a:ext>
                  </a:extLst>
                </a:gridCol>
                <a:gridCol w="2205317">
                  <a:extLst>
                    <a:ext uri="{9D8B030D-6E8A-4147-A177-3AD203B41FA5}">
                      <a16:colId xmlns:a16="http://schemas.microsoft.com/office/drawing/2014/main" val="3449841364"/>
                    </a:ext>
                  </a:extLst>
                </a:gridCol>
              </a:tblGrid>
              <a:tr h="425788"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Perolehan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Contoh Pemakaian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93457"/>
                  </a:ext>
                </a:extLst>
              </a:tr>
              <a:tr h="914094">
                <a:tc>
                  <a:txBody>
                    <a:bodyPr/>
                    <a:lstStyle/>
                    <a:p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Baharu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 perkakasan/ perisian baharu.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21585"/>
                  </a:ext>
                </a:extLst>
              </a:tr>
              <a:tr h="825583">
                <a:tc>
                  <a:txBody>
                    <a:bodyPr/>
                    <a:lstStyle/>
                    <a:p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Pembaharuan Lesen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Pembaharuan lesen</a:t>
                      </a:r>
                      <a:r>
                        <a:rPr lang="ms-MY" sz="12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perisian yang telah tamat tempoh.</a:t>
                      </a: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60738"/>
                  </a:ext>
                </a:extLst>
              </a:tr>
              <a:tr h="825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Naik Taraf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Naik taraf perkakasan</a:t>
                      </a:r>
                      <a:r>
                        <a:rPr lang="ms-MY" sz="12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perisian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79945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Lupus</a:t>
                      </a:r>
                    </a:p>
                    <a:p>
                      <a:endParaRPr lang="ms-MY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Penggantian dengan pelupusan</a:t>
                      </a:r>
                      <a:r>
                        <a:rPr lang="ms-MY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atau penggantian tanpa pelupusan.</a:t>
                      </a:r>
                      <a:endParaRPr lang="ms-MY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7855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97876F3-8058-4ABA-9F41-74A91F387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35" y="2788306"/>
            <a:ext cx="1123950" cy="581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F7FF7A-1BF1-48B1-B758-4EE08B7A3782}"/>
              </a:ext>
            </a:extLst>
          </p:cNvPr>
          <p:cNvSpPr/>
          <p:nvPr/>
        </p:nvSpPr>
        <p:spPr>
          <a:xfrm>
            <a:off x="2117678" y="2722750"/>
            <a:ext cx="1304366" cy="70639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CAC4DE-05A9-4818-8533-D48447041901}"/>
              </a:ext>
            </a:extLst>
          </p:cNvPr>
          <p:cNvSpPr txBox="1"/>
          <p:nvPr/>
        </p:nvSpPr>
        <p:spPr>
          <a:xfrm>
            <a:off x="3683579" y="3103850"/>
            <a:ext cx="230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Merah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Model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RGB: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255, 0, 0)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E7052-2FEB-44AD-932A-21ED988C3DC0}"/>
              </a:ext>
            </a:extLst>
          </p:cNvPr>
          <p:cNvSpPr txBox="1"/>
          <p:nvPr/>
        </p:nvSpPr>
        <p:spPr>
          <a:xfrm>
            <a:off x="3670879" y="3978224"/>
            <a:ext cx="230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Ungu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Model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RGB: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255, 0, 255)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34AAD7-D477-4941-832A-65CBBF9B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635" y="3696398"/>
            <a:ext cx="1123950" cy="5810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8D9DA22-2C26-410E-AD4D-E9D9FB3D2974}"/>
              </a:ext>
            </a:extLst>
          </p:cNvPr>
          <p:cNvSpPr/>
          <p:nvPr/>
        </p:nvSpPr>
        <p:spPr>
          <a:xfrm>
            <a:off x="2104232" y="3655191"/>
            <a:ext cx="1317812" cy="658905"/>
          </a:xfrm>
          <a:prstGeom prst="rect">
            <a:avLst/>
          </a:prstGeom>
          <a:noFill/>
          <a:ln w="381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6372D8-656A-416A-A3F0-FB4587E0BEAF}"/>
              </a:ext>
            </a:extLst>
          </p:cNvPr>
          <p:cNvSpPr txBox="1"/>
          <p:nvPr/>
        </p:nvSpPr>
        <p:spPr>
          <a:xfrm>
            <a:off x="3658179" y="4813223"/>
            <a:ext cx="230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Model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RGB: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0, 255, 255)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1F3FC-27E0-4AE5-AD68-D65737696465}"/>
              </a:ext>
            </a:extLst>
          </p:cNvPr>
          <p:cNvSpPr txBox="1"/>
          <p:nvPr/>
        </p:nvSpPr>
        <p:spPr>
          <a:xfrm>
            <a:off x="3658179" y="5737259"/>
            <a:ext cx="230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Hitam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Model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RGB: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0, 0, 0)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F44BA5-CFAD-4C30-B675-197DE43DA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635" y="4548541"/>
            <a:ext cx="1123950" cy="5810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3A5B9DC-E64D-4C8D-9685-2C82910EE1F2}"/>
              </a:ext>
            </a:extLst>
          </p:cNvPr>
          <p:cNvSpPr/>
          <p:nvPr/>
        </p:nvSpPr>
        <p:spPr>
          <a:xfrm>
            <a:off x="2104232" y="4500985"/>
            <a:ext cx="1317812" cy="660878"/>
          </a:xfrm>
          <a:prstGeom prst="rect">
            <a:avLst/>
          </a:prstGeom>
          <a:noFill/>
          <a:ln w="38100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AA7661-2A78-4CE2-851C-168358E6F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670" y="5396771"/>
            <a:ext cx="1123950" cy="5810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A4AF02B-0BA0-4B60-9629-AC29BB97AEC0}"/>
              </a:ext>
            </a:extLst>
          </p:cNvPr>
          <p:cNvSpPr/>
          <p:nvPr/>
        </p:nvSpPr>
        <p:spPr>
          <a:xfrm>
            <a:off x="2104232" y="5326776"/>
            <a:ext cx="1317812" cy="691362"/>
          </a:xfrm>
          <a:prstGeom prst="rect">
            <a:avLst/>
          </a:prstGeom>
          <a:noFill/>
          <a:ln w="381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6E711-29CB-4AE0-A328-53E3DA0DE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803" y="2059531"/>
            <a:ext cx="5629530" cy="40778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34B9AC-CF85-42E0-9F3D-2EBF32512ACC}"/>
              </a:ext>
            </a:extLst>
          </p:cNvPr>
          <p:cNvSpPr/>
          <p:nvPr/>
        </p:nvSpPr>
        <p:spPr>
          <a:xfrm>
            <a:off x="8326315" y="43961"/>
            <a:ext cx="3725985" cy="36271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>
                <a:solidFill>
                  <a:schemeClr val="tx1"/>
                </a:solidFill>
                <a:latin typeface="Bahnschrift" panose="020B0502040204020203" pitchFamily="34" charset="0"/>
              </a:rPr>
              <a:t>Perisian Archimate 3.0:  </a:t>
            </a:r>
            <a:r>
              <a:rPr lang="ms-MY" sz="1400" b="1" i="0">
                <a:solidFill>
                  <a:srgbClr val="E50BBB"/>
                </a:solidFill>
                <a:effectLst/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</a:t>
            </a:r>
            <a:endParaRPr lang="ms-MY" sz="1400" b="1">
              <a:solidFill>
                <a:srgbClr val="E50BBB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8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7d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/ INFORMATION VIEW</a:t>
            </a:r>
            <a:endParaRPr lang="ms-MY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F61F00-B72D-4CE4-BE1F-2523B981BC70}"/>
              </a:ext>
            </a:extLst>
          </p:cNvPr>
          <p:cNvSpPr txBox="1">
            <a:spLocks/>
          </p:cNvSpPr>
          <p:nvPr/>
        </p:nvSpPr>
        <p:spPr>
          <a:xfrm>
            <a:off x="139700" y="578520"/>
            <a:ext cx="11912600" cy="3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r>
              <a:rPr lang="ms-MY" sz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 rajah yang menunjukkan perkhidmatan, pengguna/pemegang taruh, process/modul, maklumat/data dan agensi luar yang berkaitan </a:t>
            </a:r>
          </a:p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r>
              <a:rPr lang="ms-MY" sz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 gambarkan berkaitan dengan projek ini</a:t>
            </a:r>
          </a:p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r>
              <a:rPr lang="ms-MY" sz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 senaraikan modul dan submodul yang akan dibangunkan </a:t>
            </a:r>
          </a:p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endParaRPr lang="ms-MY" sz="1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01D8C-D945-4168-AC3E-8F6AA3F3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25" y="2479675"/>
            <a:ext cx="6661775" cy="387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C8D77D-51A3-4E3E-BC4F-E89446E6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867386"/>
            <a:ext cx="6070600" cy="38243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726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7e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FUNGSI HIERARKI </a:t>
            </a:r>
            <a:r>
              <a:rPr lang="en-US" sz="24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ms-MY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F61F00-B72D-4CE4-BE1F-2523B981BC70}"/>
              </a:ext>
            </a:extLst>
          </p:cNvPr>
          <p:cNvSpPr txBox="1">
            <a:spLocks/>
          </p:cNvSpPr>
          <p:nvPr/>
        </p:nvSpPr>
        <p:spPr>
          <a:xfrm>
            <a:off x="139700" y="578520"/>
            <a:ext cx="11912600" cy="3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r>
              <a:rPr lang="ms-MY" sz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 Fungsi Hierarki Business dalam sistem yang hendak dibangunkan</a:t>
            </a:r>
          </a:p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endParaRPr lang="ms-MY" sz="1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DC74C-F72F-46AF-911E-4A9B23544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9" y="1032078"/>
            <a:ext cx="9413103" cy="52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7f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SENARAI MODUL APLIKASI &amp; KETERANGAN RINGKAS FUNGSI SETIAP MODUL</a:t>
            </a:r>
            <a:endParaRPr lang="ms-MY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F61F00-B72D-4CE4-BE1F-2523B981BC70}"/>
              </a:ext>
            </a:extLst>
          </p:cNvPr>
          <p:cNvSpPr txBox="1">
            <a:spLocks/>
          </p:cNvSpPr>
          <p:nvPr/>
        </p:nvSpPr>
        <p:spPr>
          <a:xfrm>
            <a:off x="139700" y="578520"/>
            <a:ext cx="11912600" cy="3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r>
              <a:rPr lang="ms-MY" sz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 Fungsi Setiap Modul dalam sistem yang hendak dibangunkan</a:t>
            </a:r>
          </a:p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endParaRPr lang="ms-MY" sz="1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ECC69-8C39-47F4-9615-B369FB3B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481" y="3121663"/>
            <a:ext cx="6096819" cy="3231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26E14D-4F18-4636-93B8-AC52455C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798112"/>
            <a:ext cx="6808040" cy="3840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35E698-5D8D-4776-A5ED-30545B065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057" y="677864"/>
            <a:ext cx="6380243" cy="22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>
              <a:defRPr/>
            </a:pPr>
            <a:r>
              <a:rPr lang="en-US" sz="24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8. MAKLUMAT/FAKTA/STATISTIK SOKONGAN</a:t>
            </a:r>
            <a:endParaRPr lang="ms-MY" sz="24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16</a:t>
            </a:fld>
            <a:endParaRPr lang="ms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D945E-7A4F-4A87-80F8-51383E0E883A}"/>
              </a:ext>
            </a:extLst>
          </p:cNvPr>
          <p:cNvSpPr/>
          <p:nvPr/>
        </p:nvSpPr>
        <p:spPr>
          <a:xfrm>
            <a:off x="868017" y="947579"/>
            <a:ext cx="9952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Maklumat / Fakta / Statistik / Perbandingan yang menyokong fakta di dalam Slaid Justifikasi Keperluan Projek.</a:t>
            </a:r>
          </a:p>
          <a:p>
            <a:pPr marL="342900" indent="-342900">
              <a:buFont typeface="+mj-lt"/>
              <a:buAutoNum type="arabicPeriod"/>
            </a:pPr>
            <a:endParaRPr lang="ms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Format adalah bebas.</a:t>
            </a:r>
          </a:p>
          <a:p>
            <a:pPr marL="342900" indent="-342900">
              <a:buFont typeface="+mj-lt"/>
              <a:buAutoNum type="arabicPeriod"/>
            </a:pPr>
            <a:endParaRPr lang="ms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Contoh di slaid seterusnya.</a:t>
            </a:r>
          </a:p>
        </p:txBody>
      </p:sp>
    </p:spTree>
    <p:extLst>
      <p:ext uri="{BB962C8B-B14F-4D97-AF65-F5344CB8AC3E}">
        <p14:creationId xmlns:p14="http://schemas.microsoft.com/office/powerpoint/2010/main" val="259384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8a. NORMA AGIHAN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17</a:t>
            </a:fld>
            <a:endParaRPr lang="ms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F5978-FC06-430D-AF93-7BD8E1CA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97" y="648912"/>
            <a:ext cx="7373880" cy="3503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6BD702-F996-4956-9059-996CBF718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027" y="2832188"/>
            <a:ext cx="7305627" cy="40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06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8b. MAKLUMAT PERBANDINGAN PROJEK SEDIA ADA &amp; BAHARU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18</a:t>
            </a:fld>
            <a:endParaRPr lang="ms-MY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58B47-F716-4641-B7FA-A293129FF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686474"/>
            <a:ext cx="5626738" cy="3182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95D07A-A3A2-4DA6-8D00-F953AFBF6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364" y="718450"/>
            <a:ext cx="5448300" cy="27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9. CIRI-CIRI KESELAMATAN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19</a:t>
            </a:fld>
            <a:endParaRPr lang="ms-MY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4E95E0-7E51-4F24-B1E4-7DB8FD179D51}"/>
              </a:ext>
            </a:extLst>
          </p:cNvPr>
          <p:cNvSpPr txBox="1">
            <a:spLocks/>
          </p:cNvSpPr>
          <p:nvPr/>
        </p:nvSpPr>
        <p:spPr>
          <a:xfrm>
            <a:off x="303619" y="524672"/>
            <a:ext cx="10890503" cy="631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  <a:buSzPct val="73000"/>
            </a:pP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 </a:t>
            </a:r>
            <a:r>
              <a:rPr lang="ms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 dan Ciri-ciri Keselamatan ICT </a:t>
            </a: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 projek yang dicadangkan.</a:t>
            </a: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5FDF2-B8C0-49F9-8C01-E9B02DC59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99" y="1153313"/>
            <a:ext cx="6527902" cy="3894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87444-0D24-45C0-AF50-5177AA2BC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953" y="1153313"/>
            <a:ext cx="5786047" cy="41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 lvl="0">
              <a:lnSpc>
                <a:spcPct val="10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SENARAI SEMAK PERMOHONAN KELULUSAN TEKNIKAL PROJEK ICT (DIISI OLEH AGENSI)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EC400F-ECF1-4A38-8549-F60614DD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108264"/>
              </p:ext>
            </p:extLst>
          </p:nvPr>
        </p:nvGraphicFramePr>
        <p:xfrm>
          <a:off x="112679" y="561554"/>
          <a:ext cx="5857653" cy="5934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880">
                  <a:extLst>
                    <a:ext uri="{9D8B030D-6E8A-4147-A177-3AD203B41FA5}">
                      <a16:colId xmlns:a16="http://schemas.microsoft.com/office/drawing/2014/main" val="2869875357"/>
                    </a:ext>
                  </a:extLst>
                </a:gridCol>
                <a:gridCol w="4377420">
                  <a:extLst>
                    <a:ext uri="{9D8B030D-6E8A-4147-A177-3AD203B41FA5}">
                      <a16:colId xmlns:a16="http://schemas.microsoft.com/office/drawing/2014/main" val="1793385040"/>
                    </a:ext>
                  </a:extLst>
                </a:gridCol>
                <a:gridCol w="1044353">
                  <a:extLst>
                    <a:ext uri="{9D8B030D-6E8A-4147-A177-3AD203B41FA5}">
                      <a16:colId xmlns:a16="http://schemas.microsoft.com/office/drawing/2014/main" val="2557630183"/>
                    </a:ext>
                  </a:extLst>
                </a:gridCol>
              </a:tblGrid>
              <a:tr h="4671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KANDUNGAN PERMOHONAN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TANDAKAN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7898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Tajuk Permohonan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3716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 Pembentangan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8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 Projek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738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Ringkasan Projek (Keterangan projek, objektif, skop)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9822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 Keperluan Projek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63094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Kronologi/Evolusi Projek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543597"/>
                  </a:ext>
                </a:extLst>
              </a:tr>
              <a:tr h="324000">
                <a:tc rowSpan="7"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b="1" u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 Arkitektur Organisasi dan Projek 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b="0" u="none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0572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ms-MY" sz="120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Organizational Landscape Map View (OLMV)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marR="0" lvl="0" indent="-1825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9564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ms-MY" sz="1200" i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Aliran Proses Kerja</a:t>
                      </a:r>
                      <a:endParaRPr lang="ms-MY" sz="1200" i="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84876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ms-MY" sz="120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View (TV)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21189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ms-MY" sz="120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Usage View (AUV)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0366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7188" marR="0" lvl="0" indent="-184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en-MY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</a:t>
                      </a:r>
                      <a:r>
                        <a:rPr lang="en-MY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Hierarki</a:t>
                      </a:r>
                      <a:r>
                        <a:rPr lang="en-MY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Business</a:t>
                      </a:r>
                      <a:endParaRPr lang="ms-MY" sz="120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7675" marR="0" lvl="0" indent="-2746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54105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-184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Senarai Modul Aplikasi dan Keterangan Ringkas Fungsi Setiap Modul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7675" marR="0" lvl="0" indent="-2746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527510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b="1" u="none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Maklumat/ Fakta/ Statistik Sokongan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b="0" u="none" kern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55673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Norma Agihan dan Ringkasan Agihan (Sewaan)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marR="0" lvl="0" indent="-1825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576319"/>
                  </a:ext>
                </a:extLst>
              </a:tr>
              <a:tr h="473866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b="0" noProof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b. Maklumat Perbandingan Antara Projek Sedia Ada dan Projek Baharu</a:t>
                      </a:r>
                      <a:endParaRPr lang="ms-MY" sz="12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marR="0" lvl="0" indent="-1825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19773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0A6C9C-FD33-4333-957D-A8D946853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91643"/>
              </p:ext>
            </p:extLst>
          </p:nvPr>
        </p:nvGraphicFramePr>
        <p:xfrm>
          <a:off x="6233037" y="561554"/>
          <a:ext cx="5846284" cy="531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830">
                  <a:extLst>
                    <a:ext uri="{9D8B030D-6E8A-4147-A177-3AD203B41FA5}">
                      <a16:colId xmlns:a16="http://schemas.microsoft.com/office/drawing/2014/main" val="2869875357"/>
                    </a:ext>
                  </a:extLst>
                </a:gridCol>
                <a:gridCol w="4264101">
                  <a:extLst>
                    <a:ext uri="{9D8B030D-6E8A-4147-A177-3AD203B41FA5}">
                      <a16:colId xmlns:a16="http://schemas.microsoft.com/office/drawing/2014/main" val="1793385040"/>
                    </a:ext>
                  </a:extLst>
                </a:gridCol>
                <a:gridCol w="1044353">
                  <a:extLst>
                    <a:ext uri="{9D8B030D-6E8A-4147-A177-3AD203B41FA5}">
                      <a16:colId xmlns:a16="http://schemas.microsoft.com/office/drawing/2014/main" val="884832834"/>
                    </a:ext>
                  </a:extLst>
                </a:gridCol>
              </a:tblGrid>
              <a:tr h="4464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KANDUNGAN PERMOHONAN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TANDAKAN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517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Ciri-Ciri Keselamatan 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7898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Tadbir Urus Projek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738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 Pelaksanaan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982275"/>
                  </a:ext>
                </a:extLst>
              </a:tr>
              <a:tr h="324000">
                <a:tc rowSpan="11"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b="1" u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 Kos Projek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u="sng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3094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Ringkasan </a:t>
                      </a: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 Keseluruhan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5435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Perincian Kos: (A) Perkakasan 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40572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Perincian Kos: (B) Pembangunan Sistem Aplikasi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1" noProof="0"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9564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i.  Pengiraan Berdasarkan </a:t>
                      </a:r>
                      <a:r>
                        <a:rPr lang="ms-MY" sz="1200" i="1" noProof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Man-Day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1" noProof="0"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8409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ii. Pengiraan Berdasarkan Pengiraan FPA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1939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Perincian Kos : (C) Perisian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84876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Perincian Kos : (D) Rangkaian </a:t>
                      </a: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Peralatan Rangkaian</a:t>
                      </a: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21189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 Perincian Kos : (E) Perkhidmatan 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0366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Perincian Kos : (F) Lain-Lain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54105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Perincian Kos : (G) </a:t>
                      </a:r>
                      <a:r>
                        <a:rPr lang="ms-MY" altLang="ko-KR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Perkhidmatan Pengkomputeran Awan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956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91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192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10. TADBIR URUS PROJEK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20</a:t>
            </a:fld>
            <a:endParaRPr lang="ms-MY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7230A9A-908F-4B5D-9170-CCBD1EB24A50}"/>
              </a:ext>
            </a:extLst>
          </p:cNvPr>
          <p:cNvSpPr txBox="1">
            <a:spLocks/>
          </p:cNvSpPr>
          <p:nvPr/>
        </p:nvSpPr>
        <p:spPr>
          <a:xfrm>
            <a:off x="0" y="553499"/>
            <a:ext cx="12191999" cy="932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Masukkan cadangan carta tadbir urus projek ICT yang akan dilaksanakan berdasarkan </a:t>
            </a: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Pekeliling Transformasi Pentadbiran Awam Bilangan 3 Tahun 2018: Panduan Pengurusan Projek ICT Sektor Awam (PPrISA)  </a:t>
            </a: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Selaras </a:t>
            </a:r>
            <a:r>
              <a:rPr lang="ms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keperluan </a:t>
            </a: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 projek, jadual pelaksanaan </a:t>
            </a:r>
            <a:r>
              <a:rPr lang="ms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maklumat peruntukan </a:t>
            </a:r>
          </a:p>
          <a:p>
            <a:pPr algn="l">
              <a:buClr>
                <a:schemeClr val="tx1"/>
              </a:buClr>
              <a:buSzPct val="100000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AA6F4-08C1-4073-A3AD-7C2A88352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7398"/>
            <a:ext cx="5740399" cy="358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DE44A-68BA-4F91-8EBD-9E4E97E9B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35" y="3061619"/>
            <a:ext cx="6425283" cy="3581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855A22-AEBF-4598-A6A4-BB6E5A2BA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83118"/>
            <a:ext cx="6071952" cy="35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11. JADUAL </a:t>
            </a: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694170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204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RINGKASAN KOS PROJEK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22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4B66E1-8587-482C-A91D-18CAAAA37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53322"/>
              </p:ext>
            </p:extLst>
          </p:nvPr>
        </p:nvGraphicFramePr>
        <p:xfrm>
          <a:off x="127000" y="609618"/>
          <a:ext cx="11912600" cy="511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0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61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 (RM)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ICT </a:t>
                      </a:r>
                      <a:r>
                        <a:rPr lang="ms-MY" sz="14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(termasuk perkakasan keselamatan)</a:t>
                      </a:r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  <a:r>
                        <a:rPr lang="ms-MY" sz="1400" b="1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 Aplikasi</a:t>
                      </a:r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 </a:t>
                      </a:r>
                      <a:r>
                        <a:rPr lang="ms-MY" sz="14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(termasuk perisian keselamatan)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 </a:t>
                      </a:r>
                      <a:r>
                        <a:rPr lang="ms-MY" sz="14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Peralatan Rangkaian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ICT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Font typeface="+mj-lt"/>
                        <a:buNone/>
                        <a:defRPr/>
                      </a:pPr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Lain-lain Perkakasan/ Perkhidmatan </a:t>
                      </a:r>
                      <a:r>
                        <a:rPr lang="ms-MY" sz="14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 ICT </a:t>
                      </a:r>
                    </a:p>
                    <a:p>
                      <a:pPr marL="622300" lvl="1" indent="-266700" algn="just">
                        <a:spcBef>
                          <a:spcPts val="0"/>
                        </a:spcBef>
                        <a:buFont typeface="+mj-lt"/>
                        <a:buAutoNum type="romanLcPeriod"/>
                        <a:defRPr/>
                      </a:pPr>
                      <a:r>
                        <a:rPr lang="ms-MY" sz="14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Bukan-ICT/ fizikal/ M&amp;E yang menyokong  projek ICT</a:t>
                      </a:r>
                    </a:p>
                    <a:p>
                      <a:pPr marL="622300" lvl="1" indent="-266700" algn="just">
                        <a:spcBef>
                          <a:spcPts val="0"/>
                        </a:spcBef>
                        <a:buFont typeface="+mj-lt"/>
                        <a:buAutoNum type="romanLcPeriod"/>
                        <a:defRPr/>
                      </a:pPr>
                      <a:r>
                        <a:rPr lang="ms-MY" sz="14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Bukan-ICT/ fizikal/ M&amp;E yang menyokong projek ICT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altLang="ko-KR" sz="1400" b="1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Perkhidmatan Pengkomputeran Awan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47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i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and Service Tax </a:t>
                      </a:r>
                      <a:r>
                        <a:rPr lang="ms-MY" sz="14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(SST)</a:t>
                      </a:r>
                      <a:endParaRPr lang="ms-MY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2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i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Service Tax </a:t>
                      </a:r>
                      <a:r>
                        <a:rPr lang="ms-MY" sz="14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(DST)</a:t>
                      </a: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08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Kolaborasi Industri (</a:t>
                      </a:r>
                      <a:r>
                        <a:rPr lang="ms-MY" sz="1400" b="1" u="none" strike="noStrike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ICP) (1%) jika ada</a:t>
                      </a:r>
                      <a:endParaRPr lang="ms-MY" sz="1400" b="1" u="none" strike="noStrike" kern="1200" noProof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5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KESELURUHAN</a:t>
                      </a: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B0451EF-F858-4BBA-AA5A-760A666F7128}"/>
              </a:ext>
            </a:extLst>
          </p:cNvPr>
          <p:cNvGrpSpPr/>
          <p:nvPr/>
        </p:nvGrpSpPr>
        <p:grpSpPr>
          <a:xfrm>
            <a:off x="127000" y="5828625"/>
            <a:ext cx="11842496" cy="834653"/>
            <a:chOff x="127000" y="5828625"/>
            <a:chExt cx="11842496" cy="834653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B500E024-DE15-4E4F-A530-DB48C0495376}"/>
                </a:ext>
              </a:extLst>
            </p:cNvPr>
            <p:cNvSpPr txBox="1">
              <a:spLocks/>
            </p:cNvSpPr>
            <p:nvPr/>
          </p:nvSpPr>
          <p:spPr>
            <a:xfrm>
              <a:off x="127000" y="5828625"/>
              <a:ext cx="5969000" cy="8187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tx1"/>
                </a:buClr>
                <a:buSzPct val="100000"/>
              </a:pPr>
              <a:r>
                <a:rPr lang="ms-MY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Nota:</a:t>
              </a:r>
            </a:p>
            <a:p>
              <a:pPr marL="342900" indent="-342900" algn="l">
                <a:buClr>
                  <a:schemeClr val="tx1"/>
                </a:buClr>
                <a:buSzPct val="100000"/>
                <a:buFont typeface="+mj-lt"/>
                <a:buAutoNum type="arabicPeriod"/>
              </a:pPr>
              <a:r>
                <a:rPr lang="ms-MY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Pastikan format Ringkasan Peruntukan </a:t>
              </a:r>
              <a:r>
                <a:rPr lang="ms-MY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tidak diubah</a:t>
              </a:r>
            </a:p>
            <a:p>
              <a:pPr marL="342900" indent="-342900" algn="l">
                <a:buClr>
                  <a:schemeClr val="tx1"/>
                </a:buClr>
                <a:buSzPct val="100000"/>
                <a:buFont typeface="+mj-lt"/>
                <a:buAutoNum type="arabicPeriod"/>
              </a:pPr>
              <a:r>
                <a:rPr lang="ms-MY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Sekiranya TIADA NILAI dalam komponen di atas, hendaklah diletakkan </a:t>
              </a:r>
              <a:r>
                <a:rPr lang="ms-MY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nilai “0”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4AA7CDFF-1B74-4546-8446-159594E3637B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5844571"/>
              <a:ext cx="5873496" cy="8187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7188" indent="-357188" algn="l">
                <a:buClr>
                  <a:schemeClr val="tx1"/>
                </a:buClr>
                <a:buSzPct val="100000"/>
              </a:pPr>
              <a:r>
                <a:rPr lang="ms-MY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    Program Kolaborasi Industri (ICP) - Sila </a:t>
              </a:r>
              <a:r>
                <a:rPr lang="ms-MY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Rujuk PK1.7 </a:t>
              </a:r>
              <a:r>
                <a:rPr lang="ms-MY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Dasar dan Garis Panduan Program Kolaborasi Industri (Industrial Collaboration Program – ICP) Dalam Perolehan Kerajaan</a:t>
              </a:r>
            </a:p>
            <a:p>
              <a:pPr algn="l">
                <a:buClr>
                  <a:schemeClr val="tx1"/>
                </a:buClr>
                <a:buSzPct val="100000"/>
              </a:pPr>
              <a:r>
                <a:rPr lang="ms-MY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    Sewaan dan Perolehan Perkakasan: </a:t>
              </a:r>
              <a:r>
                <a:rPr lang="ms-MY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Tiada SST </a:t>
              </a:r>
              <a:r>
                <a:rPr lang="ms-MY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yang dikenakan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183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7C138-4B61-4466-BC94-0670317F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23</a:t>
            </a:fld>
            <a:endParaRPr lang="ms-MY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327FB0-D63A-448D-8899-061CDA4DC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08701"/>
              </p:ext>
            </p:extLst>
          </p:nvPr>
        </p:nvGraphicFramePr>
        <p:xfrm>
          <a:off x="0" y="506064"/>
          <a:ext cx="12192001" cy="329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56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5009187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391802">
                  <a:extLst>
                    <a:ext uri="{9D8B030D-6E8A-4147-A177-3AD203B41FA5}">
                      <a16:colId xmlns:a16="http://schemas.microsoft.com/office/drawing/2014/main" val="3001759000"/>
                    </a:ext>
                  </a:extLst>
                </a:gridCol>
                <a:gridCol w="1391802">
                  <a:extLst>
                    <a:ext uri="{9D8B030D-6E8A-4147-A177-3AD203B41FA5}">
                      <a16:colId xmlns:a16="http://schemas.microsoft.com/office/drawing/2014/main" val="3972480420"/>
                    </a:ext>
                  </a:extLst>
                </a:gridCol>
                <a:gridCol w="1497283">
                  <a:extLst>
                    <a:ext uri="{9D8B030D-6E8A-4147-A177-3AD203B41FA5}">
                      <a16:colId xmlns:a16="http://schemas.microsoft.com/office/drawing/2014/main" val="458927762"/>
                    </a:ext>
                  </a:extLst>
                </a:gridCol>
                <a:gridCol w="2373071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ICT (TERMASUK PERKAKASAN KESELAMATAN)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</a:t>
                      </a: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spesifikasi utama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Komputer Peribadi/Riba/Tablet (CONTOH specs harus ada)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Processor	: Equivalent to Intel Core i5 latest generation and above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OS	: Windows 10 Home Pro/Basic 64bit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RAM	: 8GB DDR4 (Memory)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HDD	: 1TB SATA (Hard Drives/Internal Drive)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Graphics	: Minimum 2GB NVIDIA® GeForce® or Minimum 2GB AMD® Radeon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MS Office	: Preloaded MS Windows/Office 365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Anti Virus	: 4 years license (automatic update)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Warranty	: 3 years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Display	: 21.5 wide LCD monitor </a:t>
                      </a:r>
                    </a:p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000" u="sng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Lokasi Penempatan</a:t>
                      </a: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XXXX (XX unit) dan XXX (XX unit)</a:t>
                      </a:r>
                      <a:endParaRPr lang="ms-MY" sz="10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u="sng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Kegunaan:</a:t>
                      </a:r>
                      <a:r>
                        <a:rPr lang="ms-MY" sz="1000" u="none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400050" indent="-303213" algn="just" fontAlgn="ctr">
                        <a:buFont typeface="+mj-lt"/>
                        <a:buAutoNum type="romanLcPeriod"/>
                      </a:pPr>
                      <a:r>
                        <a:rPr lang="ms-MY" sz="10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ms-MY" sz="1000" u="none" strike="noStrike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(A)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4B66EE3-F61B-432D-8E4A-74AD8C08367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43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(A) PERKAKASAN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AB6ED-9DC7-404F-967D-B5227D4B3CB5}"/>
              </a:ext>
            </a:extLst>
          </p:cNvPr>
          <p:cNvSpPr/>
          <p:nvPr/>
        </p:nvSpPr>
        <p:spPr>
          <a:xfrm>
            <a:off x="295274" y="4379964"/>
            <a:ext cx="116014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Termasuk perkakasan keselamatan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Bilangan perkakasan hendaklah sama dengan bilangan pada </a:t>
            </a:r>
            <a:r>
              <a:rPr lang="ms-MY" altLang="ms-MY" sz="1200" i="1" dirty="0">
                <a:latin typeface="Arial" panose="020B0604020202020204" pitchFamily="34" charset="0"/>
                <a:cs typeface="Arial" panose="020B0604020202020204" pitchFamily="34" charset="0"/>
              </a:rPr>
              <a:t>Technology View </a:t>
            </a: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berserta perisian terlibat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Masukkan maklumat spesifikasi utama perkakasan</a:t>
            </a:r>
          </a:p>
          <a:p>
            <a:pPr marL="342900" indent="-342900">
              <a:buFontTx/>
              <a:buAutoNum type="arabicPeriod"/>
            </a:pP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Sekiranya perolehan perkakasan bersekali (bundle) dengan perisian dan lesen, dianggap sebagai perolehan perkakasan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penempatan lokasi serta justifikasi/ kegunaan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kos adalah termasuk tempoh jaminan pada ruang catatan</a:t>
            </a:r>
          </a:p>
          <a:p>
            <a:pPr marL="342900" indent="-342900">
              <a:buFontTx/>
              <a:buAutoNum type="arabicPeriod"/>
            </a:pP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Perolehan Perkakasan: Tiada SST yang dikenakan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tempoh jaminan</a:t>
            </a:r>
          </a:p>
        </p:txBody>
      </p:sp>
    </p:spTree>
    <p:extLst>
      <p:ext uri="{BB962C8B-B14F-4D97-AF65-F5344CB8AC3E}">
        <p14:creationId xmlns:p14="http://schemas.microsoft.com/office/powerpoint/2010/main" val="2542848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(B) </a:t>
            </a:r>
            <a:r>
              <a:rPr lang="ms-MY" sz="2400" b="1" baseline="0">
                <a:latin typeface="Arial" panose="020B0604020202020204" pitchFamily="34" charset="0"/>
                <a:cs typeface="Arial" panose="020B0604020202020204" pitchFamily="34" charset="0"/>
              </a:rPr>
              <a:t>PEMBANGUNAN SISTEM APLIKASI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59511"/>
              </p:ext>
            </p:extLst>
          </p:nvPr>
        </p:nvGraphicFramePr>
        <p:xfrm>
          <a:off x="1995948" y="1427485"/>
          <a:ext cx="8200103" cy="280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4534536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674761">
                  <a:extLst>
                    <a:ext uri="{9D8B030D-6E8A-4147-A177-3AD203B41FA5}">
                      <a16:colId xmlns:a16="http://schemas.microsoft.com/office/drawing/2014/main" val="3591074957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1153881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en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MY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SISTEM APLIKASI</a:t>
                      </a:r>
                      <a:endParaRPr lang="en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ms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9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JUMLAH KOS (RM)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EFFORT (%)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1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ms-MY" sz="1400" b="0" i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ms-MY" sz="1400" b="0" i="1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400" b="0" i="1" u="none" strike="noStrike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400" b="0" i="1" u="none" strike="noStrike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400" b="0" i="1" u="none" strike="noStrike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r>
                        <a:rPr lang="en-MY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400" b="0" i="1" u="none" strike="noStrike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944806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 (B)</a:t>
                      </a:r>
                      <a:endParaRPr lang="ms-MY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5523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24</a:t>
            </a:fld>
            <a:endParaRPr lang="ms-M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BBED6-FC73-4E53-ABA4-EBC71C087993}"/>
              </a:ext>
            </a:extLst>
          </p:cNvPr>
          <p:cNvSpPr txBox="1"/>
          <p:nvPr/>
        </p:nvSpPr>
        <p:spPr>
          <a:xfrm>
            <a:off x="1762124" y="810900"/>
            <a:ext cx="8667752" cy="369332"/>
          </a:xfrm>
          <a:prstGeom prst="rect">
            <a:avLst/>
          </a:prstGeom>
          <a:solidFill>
            <a:srgbClr val="FFFFCC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ms-MY" sz="1800" b="1" u="sng" baseline="0">
                <a:latin typeface="Arial" panose="020B0604020202020204" pitchFamily="34" charset="0"/>
                <a:cs typeface="Arial" panose="020B0604020202020204" pitchFamily="34" charset="0"/>
              </a:rPr>
              <a:t>Ringkasan Peruntukan Pembangunan Sistem Aplikasi Untuk Semua Modul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0F52C6-5A04-47F1-AED2-6099FFE15C0F}"/>
              </a:ext>
            </a:extLst>
          </p:cNvPr>
          <p:cNvGrpSpPr/>
          <p:nvPr/>
        </p:nvGrpSpPr>
        <p:grpSpPr>
          <a:xfrm>
            <a:off x="1043180" y="4530268"/>
            <a:ext cx="9152871" cy="1938992"/>
            <a:chOff x="1043180" y="4530268"/>
            <a:chExt cx="9152871" cy="19389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53A80F-DC6B-4044-9F8A-1707A2E18939}"/>
                </a:ext>
              </a:extLst>
            </p:cNvPr>
            <p:cNvSpPr/>
            <p:nvPr/>
          </p:nvSpPr>
          <p:spPr>
            <a:xfrm>
              <a:off x="8189512" y="4530268"/>
              <a:ext cx="2006539" cy="19389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ms-MY" sz="9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PERATUSAN KOS PEMBANGUNAN (%) </a:t>
              </a:r>
              <a:r>
                <a:rPr lang="en-US" sz="9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BERDASARKAN </a:t>
              </a:r>
              <a:r>
                <a:rPr lang="en-US" sz="9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BEST EFFORT</a:t>
              </a:r>
            </a:p>
            <a:p>
              <a:pPr algn="ctr"/>
              <a:endParaRPr lang="ms-MY" sz="9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  <a:p>
              <a:pPr fontAlgn="b"/>
              <a:r>
                <a:rPr lang="ms-MY" sz="9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Ratio</a:t>
              </a: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Requirement 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dirty="0">
                  <a:latin typeface="Arial" panose="020B0604020202020204" pitchFamily="34" charset="0"/>
                  <a:cs typeface="Arial" panose="020B0604020202020204" pitchFamily="34" charset="0"/>
                </a:rPr>
                <a:t>20.00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Design 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dirty="0">
                  <a:latin typeface="Arial" panose="020B0604020202020204" pitchFamily="34" charset="0"/>
                  <a:cs typeface="Arial" panose="020B0604020202020204" pitchFamily="34" charset="0"/>
                </a:rPr>
                <a:t>30.00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Coding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dirty="0">
                  <a:latin typeface="Arial" panose="020B0604020202020204" pitchFamily="34" charset="0"/>
                  <a:cs typeface="Arial" panose="020B0604020202020204" pitchFamily="34" charset="0"/>
                </a:rPr>
                <a:t>15.00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Integration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dirty="0">
                  <a:latin typeface="Arial" panose="020B0604020202020204" pitchFamily="34" charset="0"/>
                  <a:cs typeface="Arial" panose="020B0604020202020204" pitchFamily="34" charset="0"/>
                </a:rPr>
                <a:t>5.00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Testing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dirty="0">
                  <a:latin typeface="Arial" panose="020B0604020202020204" pitchFamily="34" charset="0"/>
                  <a:cs typeface="Arial" panose="020B0604020202020204" pitchFamily="34" charset="0"/>
                </a:rPr>
                <a:t>25.00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Deployment 	</a:t>
              </a:r>
              <a:r>
                <a:rPr lang="ms-MY" sz="900">
                  <a:latin typeface="Arial" panose="020B0604020202020204" pitchFamily="34" charset="0"/>
                  <a:cs typeface="Arial" panose="020B0604020202020204" pitchFamily="34" charset="0"/>
                </a:rPr>
                <a:t>5.00</a:t>
              </a:r>
            </a:p>
            <a:p>
              <a:pPr fontAlgn="b"/>
              <a:r>
                <a:rPr lang="ms-MY" sz="900" b="1" i="1" u="sng">
                  <a:latin typeface="Arial" panose="020B0604020202020204" pitchFamily="34" charset="0"/>
                  <a:cs typeface="Arial" panose="020B0604020202020204" pitchFamily="34" charset="0"/>
                </a:rPr>
                <a:t>Total</a:t>
              </a:r>
              <a:r>
                <a:rPr lang="ms-MY" sz="900" b="1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	100</a:t>
              </a:r>
              <a:endParaRPr lang="en-MY" sz="900" b="1" i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MY" sz="1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67CC42-5549-4DE0-BE8E-10BEA9D089F7}"/>
                </a:ext>
              </a:extLst>
            </p:cNvPr>
            <p:cNvSpPr/>
            <p:nvPr/>
          </p:nvSpPr>
          <p:spPr>
            <a:xfrm>
              <a:off x="1043180" y="4707369"/>
              <a:ext cx="7297157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Nota:</a:t>
              </a:r>
            </a:p>
            <a:p>
              <a:pPr marL="342900" indent="-342900">
                <a:buAutoNum type="arabicPeriod"/>
              </a:pP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Jumlah keseluruhan kos pembangunan sistem aplikasi hendaklah berada dalam julat kos </a:t>
              </a:r>
              <a:r>
                <a:rPr lang="ms-MY" sz="1300" i="1" dirty="0">
                  <a:latin typeface="Arial" panose="020B0604020202020204" pitchFamily="34" charset="0"/>
                  <a:cs typeface="Arial" panose="020B0604020202020204" pitchFamily="34" charset="0"/>
                </a:rPr>
                <a:t>Function Point Analysis</a:t>
              </a: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 (FPA)</a:t>
              </a:r>
            </a:p>
            <a:p>
              <a:pPr marL="342900" indent="-342900">
                <a:buAutoNum type="arabicPeriod"/>
              </a:pP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Jumlah kos pembangunan sistem aplikasi perlu dibahagikan kepada peratusan </a:t>
              </a:r>
              <a:r>
                <a:rPr lang="ms-MY" sz="1300" i="1" dirty="0">
                  <a:latin typeface="Arial" panose="020B0604020202020204" pitchFamily="34" charset="0"/>
                  <a:cs typeface="Arial" panose="020B0604020202020204" pitchFamily="34" charset="0"/>
                </a:rPr>
                <a:t>best effort</a:t>
              </a: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 (+- %)</a:t>
              </a:r>
            </a:p>
            <a:p>
              <a:pPr marL="342900" indent="-342900">
                <a:buAutoNum type="arabicPeriod"/>
              </a:pP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Agensi perlu menyediakan slaid pecahan mengikut modul seperti di slaid 90</a:t>
              </a:r>
            </a:p>
            <a:p>
              <a:pPr marL="342900" indent="-342900">
                <a:buAutoNum type="arabicPeriod"/>
              </a:pP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Sekiranya tidak melibatkan Integration, 5% tersebut boleh dimanfaatkan oleh mana-mana fasa.</a:t>
              </a:r>
              <a:endParaRPr lang="en-MY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081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(B) </a:t>
            </a:r>
            <a:r>
              <a:rPr lang="ms-MY" sz="2400" b="1" baseline="0">
                <a:latin typeface="Arial" panose="020B0604020202020204" pitchFamily="34" charset="0"/>
                <a:cs typeface="Arial" panose="020B0604020202020204" pitchFamily="34" charset="0"/>
              </a:rPr>
              <a:t>PEMBANGUNAN SISTEM APLIKASI </a:t>
            </a:r>
            <a:r>
              <a:rPr lang="ms-MY" sz="2400" b="1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 MODUL</a:t>
            </a:r>
            <a:endParaRPr lang="ms-MY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89556"/>
              </p:ext>
            </p:extLst>
          </p:nvPr>
        </p:nvGraphicFramePr>
        <p:xfrm>
          <a:off x="0" y="506064"/>
          <a:ext cx="12192001" cy="422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4534536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674761">
                  <a:extLst>
                    <a:ext uri="{9D8B030D-6E8A-4147-A177-3AD203B41FA5}">
                      <a16:colId xmlns:a16="http://schemas.microsoft.com/office/drawing/2014/main" val="3591074957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1153881170"/>
                    </a:ext>
                  </a:extLst>
                </a:gridCol>
                <a:gridCol w="1544304">
                  <a:extLst>
                    <a:ext uri="{9D8B030D-6E8A-4147-A177-3AD203B41FA5}">
                      <a16:colId xmlns:a16="http://schemas.microsoft.com/office/drawing/2014/main" val="2648891772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MANDAYS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(BIL. ORANG * BIL. HARI)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r>
                        <a:rPr lang="ms-MY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MANDAYS</a:t>
                      </a:r>
                      <a:endParaRPr lang="ms-MY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(i)</a:t>
                      </a:r>
                      <a:endParaRPr lang="en-MY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XXX</a:t>
                      </a:r>
                      <a:endParaRPr lang="en-MY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Analysis</a:t>
                      </a: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66568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Senior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org * 22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8,800.00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</a:t>
                      </a: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3283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Design</a:t>
                      </a:r>
                      <a:endParaRPr lang="ms-MY" sz="1000" b="1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/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org * 33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820740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Coding</a:t>
                      </a:r>
                      <a:endParaRPr lang="ms-MY" sz="1000" b="1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org * 22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92550"/>
                  </a:ext>
                </a:extLst>
              </a:tr>
              <a:tr h="160686">
                <a:tc rowSpan="3"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Testing</a:t>
                      </a:r>
                      <a:endParaRPr lang="ms-MY" sz="1000" b="1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06039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org * 11 hari</a:t>
                      </a:r>
                      <a:endParaRPr kumimoji="0" lang="ms-MY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196514"/>
                  </a:ext>
                </a:extLst>
              </a:tr>
              <a:tr h="2333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org * 11 hari</a:t>
                      </a:r>
                      <a:endParaRPr kumimoji="0" lang="ms-MY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00897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Integration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Touch point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TP * 10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37354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Implementation</a:t>
                      </a:r>
                      <a:endParaRPr lang="ms-MY" sz="1000" b="1" i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02582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Activity (list)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lot * 10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789338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(B-i)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25</a:t>
            </a:fld>
            <a:endParaRPr lang="ms-MY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567B1A-3965-4E0B-B6BE-8E31410857C9}"/>
              </a:ext>
            </a:extLst>
          </p:cNvPr>
          <p:cNvGrpSpPr/>
          <p:nvPr/>
        </p:nvGrpSpPr>
        <p:grpSpPr>
          <a:xfrm>
            <a:off x="0" y="5299848"/>
            <a:ext cx="12132838" cy="769441"/>
            <a:chOff x="0" y="5299848"/>
            <a:chExt cx="12132838" cy="7694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5A20BC-E8A1-40A0-83A7-05ECCCB7C1FB}"/>
                </a:ext>
              </a:extLst>
            </p:cNvPr>
            <p:cNvSpPr txBox="1"/>
            <p:nvPr/>
          </p:nvSpPr>
          <p:spPr>
            <a:xfrm>
              <a:off x="6728720" y="5299848"/>
              <a:ext cx="54041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ms-MY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AutoNum type="arabicPeriod" startAt="4"/>
              </a:pP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Sekiranya perkhidmatan berdasarkan gaji/upah pekerja, perlu menggunakan </a:t>
              </a:r>
            </a:p>
            <a:p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      format ini</a:t>
              </a:r>
            </a:p>
            <a:p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5.   Bilangan hari bekerja = 22 hari sebulan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5F09D4-BE93-4764-887E-96422722FA8D}"/>
                </a:ext>
              </a:extLst>
            </p:cNvPr>
            <p:cNvSpPr/>
            <p:nvPr/>
          </p:nvSpPr>
          <p:spPr>
            <a:xfrm>
              <a:off x="0" y="5419636"/>
              <a:ext cx="680949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Nota: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 1. Slaid ini perlu disediakan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mengikut bilangan modul besar 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untuk mendapatkan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bilangan hari</a:t>
              </a:r>
            </a:p>
            <a:p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2. Bilangan hari hendaklah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selaras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 dengan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Jadual Pelaksanaan Projek 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mengikut kesesuaian.</a:t>
              </a:r>
            </a:p>
            <a:p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3.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JUMLAH KOS 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sepatutnya sama seperti dalam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julat FPA Modul 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856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(B) </a:t>
            </a:r>
            <a:r>
              <a:rPr lang="ms-MY" sz="2400" b="1" baseline="0">
                <a:latin typeface="Arial" panose="020B0604020202020204" pitchFamily="34" charset="0"/>
                <a:cs typeface="Arial" panose="020B0604020202020204" pitchFamily="34" charset="0"/>
              </a:rPr>
              <a:t>PEMBANGUNAN SISTEM APLIKASI (FPA)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26</a:t>
            </a:fld>
            <a:endParaRPr lang="ms-MY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7C637F-3FB7-4D9F-9F9F-B8239C1F2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02379"/>
              </p:ext>
            </p:extLst>
          </p:nvPr>
        </p:nvGraphicFramePr>
        <p:xfrm>
          <a:off x="85725" y="749300"/>
          <a:ext cx="6290615" cy="2302570"/>
        </p:xfrm>
        <a:graphic>
          <a:graphicData uri="http://schemas.openxmlformats.org/drawingml/2006/table">
            <a:tbl>
              <a:tblPr/>
              <a:tblGrid>
                <a:gridCol w="2955290">
                  <a:extLst>
                    <a:ext uri="{9D8B030D-6E8A-4147-A177-3AD203B41FA5}">
                      <a16:colId xmlns:a16="http://schemas.microsoft.com/office/drawing/2014/main" val="594606038"/>
                    </a:ext>
                  </a:extLst>
                </a:gridCol>
                <a:gridCol w="1111775">
                  <a:extLst>
                    <a:ext uri="{9D8B030D-6E8A-4147-A177-3AD203B41FA5}">
                      <a16:colId xmlns:a16="http://schemas.microsoft.com/office/drawing/2014/main" val="414720802"/>
                    </a:ext>
                  </a:extLst>
                </a:gridCol>
                <a:gridCol w="1111775">
                  <a:extLst>
                    <a:ext uri="{9D8B030D-6E8A-4147-A177-3AD203B41FA5}">
                      <a16:colId xmlns:a16="http://schemas.microsoft.com/office/drawing/2014/main" val="2770902038"/>
                    </a:ext>
                  </a:extLst>
                </a:gridCol>
                <a:gridCol w="1111775">
                  <a:extLst>
                    <a:ext uri="{9D8B030D-6E8A-4147-A177-3AD203B41FA5}">
                      <a16:colId xmlns:a16="http://schemas.microsoft.com/office/drawing/2014/main" val="2213099487"/>
                    </a:ext>
                  </a:extLst>
                </a:gridCol>
              </a:tblGrid>
              <a:tr h="2160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MODUL XXX</a:t>
                      </a:r>
                      <a:endParaRPr lang="ms-MY" sz="1100" b="1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ms-MY" sz="1000" b="1" i="0" u="none" strike="noStrike" noProof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68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s-MY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ms-MY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ANGGARAN SAIZ FP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82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ms-MY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9488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uFP FOR DATA FUNCTION (A)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559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uFP FOR TRANSACTION FUNCTION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1512.3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1643.8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1741.6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56181"/>
                  </a:ext>
                </a:extLst>
              </a:tr>
              <a:tr h="17965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uFP (C) =(A)+(B)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3560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VAF (D)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725" indent="0" algn="r" defTabSz="914400" rtl="0" eaLnBrk="1" fontAlgn="ctr" latinLnBrk="0" hangingPunct="1"/>
                      <a:r>
                        <a:rPr lang="ms-MY" sz="10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aFP  (C) x (D) </a:t>
                      </a:r>
                      <a:r>
                        <a:rPr lang="ms-MY" sz="1000" b="1" i="0" u="none" strike="noStrike" kern="1200" noProof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8781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JUMLAH KOS </a:t>
                      </a:r>
                      <a:br>
                        <a:rPr lang="en-US" sz="10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*KOS PER FP = RM1,200.00 </a:t>
                      </a:r>
                      <a:b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(COST BASED ON THE CURRENT INFLATION RATE</a:t>
                      </a:r>
                      <a:r>
                        <a:rPr lang="en-US" sz="7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2,237,160.00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2,434,560.00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2,604,720.00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320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JUMLAH </a:t>
                      </a:r>
                      <a:r>
                        <a:rPr lang="en-US" sz="1200" b="1" i="1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MANDAYS</a:t>
                      </a: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US" sz="11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*MANDAYS PER FP = JUMLAH FP * 10 JAM / 8 JAM</a:t>
                      </a:r>
                      <a:endParaRPr lang="en-U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2330.38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2536.00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2713.25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1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82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9524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(C) PERISIAN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27</a:t>
            </a:fld>
            <a:endParaRPr lang="ms-MY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357" y="4349414"/>
            <a:ext cx="2834943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ms-MY" sz="1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Termasuk perisian keselamatan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ms-MY" sz="1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Nyatakan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(perpetual / annual subscription / recurring xx %)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Nyatakan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pembaharuan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endParaRPr lang="en-US" altLang="ms-MY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COTS,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nyatakan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pengubahsuaian</a:t>
            </a:r>
            <a:endParaRPr lang="en-US" altLang="ms-MY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DD3371-E1C2-4B0A-A83E-9BDC3F82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50362"/>
              </p:ext>
            </p:extLst>
          </p:nvPr>
        </p:nvGraphicFramePr>
        <p:xfrm>
          <a:off x="0" y="499079"/>
          <a:ext cx="12192001" cy="3432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56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5009187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391802">
                  <a:extLst>
                    <a:ext uri="{9D8B030D-6E8A-4147-A177-3AD203B41FA5}">
                      <a16:colId xmlns:a16="http://schemas.microsoft.com/office/drawing/2014/main" val="3001759000"/>
                    </a:ext>
                  </a:extLst>
                </a:gridCol>
                <a:gridCol w="1391802">
                  <a:extLst>
                    <a:ext uri="{9D8B030D-6E8A-4147-A177-3AD203B41FA5}">
                      <a16:colId xmlns:a16="http://schemas.microsoft.com/office/drawing/2014/main" val="3972480420"/>
                    </a:ext>
                  </a:extLst>
                </a:gridCol>
                <a:gridCol w="1497283">
                  <a:extLst>
                    <a:ext uri="{9D8B030D-6E8A-4147-A177-3AD203B41FA5}">
                      <a16:colId xmlns:a16="http://schemas.microsoft.com/office/drawing/2014/main" val="458927762"/>
                    </a:ext>
                  </a:extLst>
                </a:gridCol>
                <a:gridCol w="2373071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 (TERMASUK PERISIAN KESELAMATAN)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45278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Perisian DFG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Jenis Lesen	: </a:t>
                      </a: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Perpetual / Annual Subscription / Recurring Xx %</a:t>
                      </a:r>
                    </a:p>
                    <a:p>
                      <a:pPr marL="177800" marR="0" lvl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Tempoh 	: </a:t>
                      </a:r>
                      <a:r>
                        <a:rPr lang="en-US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tahun (bg </a:t>
                      </a: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Subscription / Recurring Xx %)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(C)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987" y="4226560"/>
            <a:ext cx="7667625" cy="26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4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" y="4296084"/>
            <a:ext cx="3495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77800" indent="-177800" algn="just">
              <a:buFont typeface="Arial" pitchFamily="34" charset="0"/>
              <a:buNone/>
            </a:pPr>
            <a:r>
              <a:rPr lang="en-US" altLang="ms-MY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ms-MY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Nyatakan</a:t>
            </a:r>
            <a:r>
              <a:rPr lang="en-US" altLang="ms-MY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jika ada kos </a:t>
            </a:r>
            <a:r>
              <a:rPr lang="en-US" altLang="ms-MY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pemasangan</a:t>
            </a:r>
            <a:r>
              <a:rPr lang="en-US" altLang="ms-MY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ms-MY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</a:t>
            </a:r>
            <a:r>
              <a:rPr lang="en-US" altLang="ms-MY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berulang</a:t>
            </a:r>
            <a:endParaRPr lang="en-US" altLang="ms-MY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3494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(D) RANGKAIAN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&amp; PERALATAN RANGKAIAN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28</a:t>
            </a:fld>
            <a:endParaRPr lang="ms-MY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E29775-E42B-42C0-9803-0B7857020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23142"/>
              </p:ext>
            </p:extLst>
          </p:nvPr>
        </p:nvGraphicFramePr>
        <p:xfrm>
          <a:off x="0" y="498444"/>
          <a:ext cx="12192001" cy="335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5166494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052636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1435509">
                  <a:extLst>
                    <a:ext uri="{9D8B030D-6E8A-4147-A177-3AD203B41FA5}">
                      <a16:colId xmlns:a16="http://schemas.microsoft.com/office/drawing/2014/main" val="3972480420"/>
                    </a:ext>
                  </a:extLst>
                </a:gridCol>
                <a:gridCol w="1544304">
                  <a:extLst>
                    <a:ext uri="{9D8B030D-6E8A-4147-A177-3AD203B41FA5}">
                      <a16:colId xmlns:a16="http://schemas.microsoft.com/office/drawing/2014/main" val="458927762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 &amp; PERALATAN RANGKAIAN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</a:t>
                      </a: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spesifikasi utama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(D)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4168467"/>
            <a:ext cx="7696200" cy="250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91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381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PERKHIDMATAN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522794"/>
              </p:ext>
            </p:extLst>
          </p:nvPr>
        </p:nvGraphicFramePr>
        <p:xfrm>
          <a:off x="0" y="531586"/>
          <a:ext cx="12179299" cy="2050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703">
                  <a:extLst>
                    <a:ext uri="{9D8B030D-6E8A-4147-A177-3AD203B41FA5}">
                      <a16:colId xmlns:a16="http://schemas.microsoft.com/office/drawing/2014/main" val="1266394749"/>
                    </a:ext>
                  </a:extLst>
                </a:gridCol>
                <a:gridCol w="1732913">
                  <a:extLst>
                    <a:ext uri="{9D8B030D-6E8A-4147-A177-3AD203B41FA5}">
                      <a16:colId xmlns:a16="http://schemas.microsoft.com/office/drawing/2014/main" val="1530402458"/>
                    </a:ext>
                  </a:extLst>
                </a:gridCol>
                <a:gridCol w="1427827">
                  <a:extLst>
                    <a:ext uri="{9D8B030D-6E8A-4147-A177-3AD203B41FA5}">
                      <a16:colId xmlns:a16="http://schemas.microsoft.com/office/drawing/2014/main" val="3523598801"/>
                    </a:ext>
                  </a:extLst>
                </a:gridCol>
                <a:gridCol w="1665403">
                  <a:extLst>
                    <a:ext uri="{9D8B030D-6E8A-4147-A177-3AD203B41FA5}">
                      <a16:colId xmlns:a16="http://schemas.microsoft.com/office/drawing/2014/main" val="3293280186"/>
                    </a:ext>
                  </a:extLst>
                </a:gridCol>
                <a:gridCol w="1776296">
                  <a:extLst>
                    <a:ext uri="{9D8B030D-6E8A-4147-A177-3AD203B41FA5}">
                      <a16:colId xmlns:a16="http://schemas.microsoft.com/office/drawing/2014/main" val="10851132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7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 HARI</a:t>
                      </a:r>
                      <a:endParaRPr lang="ms-MY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MANDAYS</a:t>
                      </a:r>
                      <a:endParaRPr lang="ms-MY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r>
                        <a:rPr lang="ms-MY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MANDAYS</a:t>
                      </a:r>
                      <a:endParaRPr lang="ms-MY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s-MY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(BIL.</a:t>
                      </a:r>
                      <a:r>
                        <a:rPr lang="ms-MY" sz="900" b="1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 * </a:t>
                      </a:r>
                      <a:r>
                        <a:rPr lang="ms-MY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 HARI)</a:t>
                      </a:r>
                      <a:endParaRPr lang="ms-MY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(E)</a:t>
                      </a:r>
                      <a:endParaRPr lang="ms-MY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PERKHIDMATAN  </a:t>
                      </a:r>
                      <a:r>
                        <a:rPr lang="en-MY" sz="1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(format 1)</a:t>
                      </a:r>
                      <a:endParaRPr lang="ms-MY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1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Conversion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ms-MY" sz="10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1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Pemasangan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Konfigurasi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100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Migrasi</a:t>
                      </a:r>
                      <a:r>
                        <a:rPr lang="ms-MY" sz="1000" b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0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100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153790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Resident </a:t>
                      </a: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Engineer</a:t>
                      </a: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100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17674"/>
                  </a:ext>
                </a:extLst>
              </a:tr>
              <a:tr h="360000">
                <a:tc gridSpan="6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(E)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29</a:t>
            </a:fld>
            <a:endParaRPr lang="ms-MY"/>
          </a:p>
        </p:txBody>
      </p:sp>
      <p:sp>
        <p:nvSpPr>
          <p:cNvPr id="7" name="TextBox 6"/>
          <p:cNvSpPr txBox="1"/>
          <p:nvPr/>
        </p:nvSpPr>
        <p:spPr>
          <a:xfrm>
            <a:off x="0" y="5837595"/>
            <a:ext cx="10644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NOTA : </a:t>
            </a:r>
          </a:p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gaji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upah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= 22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sebulan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575" y="2727652"/>
            <a:ext cx="78676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 lvl="0">
              <a:lnSpc>
                <a:spcPct val="10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SENARAI SEMAK PERMOHONAN KELULUSAN TEKNIKAL PROJEK ICT (DIISI OLEH AGENSI) 	</a:t>
            </a:r>
            <a:r>
              <a:rPr lang="en-US" sz="11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(samb.)</a:t>
            </a:r>
            <a:endParaRPr lang="en-US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EC400F-ECF1-4A38-8549-F60614DD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13211"/>
              </p:ext>
            </p:extLst>
          </p:nvPr>
        </p:nvGraphicFramePr>
        <p:xfrm>
          <a:off x="112679" y="561554"/>
          <a:ext cx="11966641" cy="6116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721">
                  <a:extLst>
                    <a:ext uri="{9D8B030D-6E8A-4147-A177-3AD203B41FA5}">
                      <a16:colId xmlns:a16="http://schemas.microsoft.com/office/drawing/2014/main" val="2869875357"/>
                    </a:ext>
                  </a:extLst>
                </a:gridCol>
                <a:gridCol w="10502900">
                  <a:extLst>
                    <a:ext uri="{9D8B030D-6E8A-4147-A177-3AD203B41FA5}">
                      <a16:colId xmlns:a16="http://schemas.microsoft.com/office/drawing/2014/main" val="1793385040"/>
                    </a:ext>
                  </a:extLst>
                </a:gridCol>
                <a:gridCol w="1043020">
                  <a:extLst>
                    <a:ext uri="{9D8B030D-6E8A-4147-A177-3AD203B41FA5}">
                      <a16:colId xmlns:a16="http://schemas.microsoft.com/office/drawing/2014/main" val="2557630183"/>
                    </a:ext>
                  </a:extLst>
                </a:gridCol>
              </a:tblGrid>
              <a:tr h="3401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KANDUNGAN PERMOHONAN (MAKLUMAT SOKONGAN)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TANDAKAN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789885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Kertas/ Surat Kelulusan JPICT Agensi</a:t>
                      </a:r>
                      <a:endParaRPr lang="ms-MY" sz="1100" noProof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371626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Kertas/ Surat Kelulusan JPICT Kementerian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8011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Punca Kuasa/ Mandat : Salinan Minit/Surat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73879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Surat/ Dokumen Kelulusan Peruntukan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982275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Pasaran daripada 3 syarikat atau surat daripada </a:t>
                      </a:r>
                      <a:r>
                        <a:rPr lang="ms-MY" sz="110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</a:t>
                      </a:r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sekiranya pembekal tunggal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630940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Perbandingan antara keperluan sistem aplikasi dengan fungsi/ ciri-ciri ditawarkan oleh perisian  </a:t>
                      </a:r>
                      <a:r>
                        <a:rPr lang="ms-MY" sz="1100" i="1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Commercial off-the-shelf </a:t>
                      </a: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(COTS)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543597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hasil </a:t>
                      </a:r>
                      <a:r>
                        <a:rPr lang="ms-MY" sz="110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 of Concept </a:t>
                      </a: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(POC)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025220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i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ms-MY" sz="110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Benchmarking</a:t>
                      </a: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teknologi dengan agensi/ negara lain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117930"/>
                  </a:ext>
                </a:extLst>
              </a:tr>
              <a:tr h="424491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 Mesyuarat/ Nota Perbincangan libat urus bagi skop integrasi dan perkhidmatan (Contoh: GPKI,PDSA dan lain-lain)/ Aplikasi Guna Sama (Contoh: MyMesyuarat, DDMS dan lain-lain)</a:t>
                      </a:r>
                      <a:endParaRPr lang="ms-MY" sz="11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880721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Keperluan Kapasiti (Contoh: Storan, Kapasiti</a:t>
                      </a:r>
                      <a:r>
                        <a:rPr lang="ms-MY" sz="11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 dan lain-lain)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18441"/>
                  </a:ext>
                </a:extLst>
              </a:tr>
              <a:tr h="111205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Ulasan Pejabat Ketua Pegawai Keselamatan Kerajaan Malaysia (CGSO) mengenai keselamatan fizikal dan keselamatan maklumat (yang mana berkaitan).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(Rujuk: Surat Pekeliling Am Bilangan 2 Tahun 2021 - Garis Panduan Pengurusan Keselamatan Maklumat Melalui Pengkomputeran Awan </a:t>
                      </a:r>
                      <a:r>
                        <a:rPr lang="ms-MY" sz="110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(Cloud Computing)</a:t>
                      </a: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Dalam Perkhidmatan Awam; Arahan Keselamatan Pindaan 2017)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kepada CGSO       : </a:t>
                      </a:r>
                      <a:r>
                        <a:rPr lang="ms-MY" sz="1100" b="0" i="0" u="none" strike="noStrike" cap="none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DD/MM/YYYY</a:t>
                      </a:r>
                      <a:r>
                        <a:rPr lang="ms-MY" sz="11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ms-MY" sz="1100" u="none" strike="noStrike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Tarikh perbincangan Bersama  CGSO  : </a:t>
                      </a:r>
                      <a:r>
                        <a:rPr lang="ms-MY" sz="1100" b="0" i="0" u="none" strike="noStrike" cap="none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DD/MM/YYYY</a:t>
                      </a:r>
                      <a:r>
                        <a:rPr lang="ms-MY" sz="11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ms-MY" sz="1100" u="none" strike="noStrike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Tarikh penerimaan ulasan CGSO         : </a:t>
                      </a:r>
                      <a:r>
                        <a:rPr lang="ms-MY" sz="1100" b="0" i="0" u="none" strike="noStrike" cap="none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DD/MM/YYYY</a:t>
                      </a:r>
                      <a:r>
                        <a:rPr lang="ms-MY" sz="11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endParaRPr lang="ms-MY" sz="11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224771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Pelan Pemulihan Bencana (DRP)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006186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Laporan Pengurusan Nilai (VM) yang telah disahkan (jika projek melebihi RM50 juta atau mengikut keperluan)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281417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Laporan Kajian Impak bagi projek perluasan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333302"/>
                  </a:ext>
                </a:extLst>
              </a:tr>
              <a:tr h="424491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ms-MY" sz="11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Mengguna pakai platform Identiti Digital Nasional (IDN) yang dibangunkan oleh MIMOS Berhad untuk log masuk ke sistem agensi bagi menyokong pendekatan </a:t>
                      </a:r>
                      <a:r>
                        <a:rPr lang="ms-MY" sz="1100" i="1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Whole-of-Government (WoG);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775621"/>
                  </a:ext>
                </a:extLst>
              </a:tr>
              <a:tr h="286496">
                <a:tc>
                  <a:txBody>
                    <a:bodyPr/>
                    <a:lstStyle/>
                    <a:p>
                      <a:pPr algn="ctr"/>
                      <a:r>
                        <a:rPr lang="ms-MY" sz="11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1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Mengambil kira pelaksanaan Projek Pangkalan Data Utama (PADU) untuk perkongsian maklumat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1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31613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2434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PERKHIDMATAN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30</a:t>
            </a:fld>
            <a:endParaRPr lang="ms-MY"/>
          </a:p>
        </p:txBody>
      </p:sp>
      <p:sp>
        <p:nvSpPr>
          <p:cNvPr id="7" name="TextBox 6"/>
          <p:cNvSpPr txBox="1"/>
          <p:nvPr/>
        </p:nvSpPr>
        <p:spPr>
          <a:xfrm>
            <a:off x="277973" y="5009644"/>
            <a:ext cx="10644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: </a:t>
            </a:r>
          </a:p>
          <a:p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aktiviti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endParaRPr lang="en-MY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lot,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menyenaraikan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aktiviti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MY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endParaRPr lang="en-MY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C400E1-35D2-48B7-8E4B-46F833589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90165"/>
              </p:ext>
            </p:extLst>
          </p:nvPr>
        </p:nvGraphicFramePr>
        <p:xfrm>
          <a:off x="0" y="518764"/>
          <a:ext cx="12192001" cy="409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5166494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052636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1435509">
                  <a:extLst>
                    <a:ext uri="{9D8B030D-6E8A-4147-A177-3AD203B41FA5}">
                      <a16:colId xmlns:a16="http://schemas.microsoft.com/office/drawing/2014/main" val="3972480420"/>
                    </a:ext>
                  </a:extLst>
                </a:gridCol>
                <a:gridCol w="1544304">
                  <a:extLst>
                    <a:ext uri="{9D8B030D-6E8A-4147-A177-3AD203B41FA5}">
                      <a16:colId xmlns:a16="http://schemas.microsoft.com/office/drawing/2014/main" val="458927762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PERKHIDMATAN  </a:t>
                      </a:r>
                      <a:r>
                        <a:rPr lang="en-MY" sz="10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(format 2)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1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Posture Assessment</a:t>
                      </a:r>
                      <a:r>
                        <a:rPr lang="en-MY" sz="1200" b="1" u="non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200" b="1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</a:t>
                      </a:r>
                      <a:r>
                        <a:rPr lang="en-MY" sz="1200" b="1" u="non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u="non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200" u="none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senaraikan</a:t>
                      </a:r>
                      <a:r>
                        <a:rPr lang="en-MY" sz="1200" u="non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u="none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aktiviti</a:t>
                      </a:r>
                      <a:r>
                        <a:rPr lang="en-MY" sz="1200" u="non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u="none" kern="12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utama</a:t>
                      </a:r>
                      <a:r>
                        <a:rPr lang="en-MY" sz="1200" u="none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200" u="none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Skop 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200" u="none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Skop 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200" u="none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MY" sz="1200" u="non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1" u="non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Management Program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u="non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200" b="0" u="none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senaraikan</a:t>
                      </a:r>
                      <a:r>
                        <a:rPr lang="en-MY" sz="1200" b="0" u="non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u="none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aktiviti</a:t>
                      </a:r>
                      <a:r>
                        <a:rPr lang="en-MY" sz="1200" b="0" u="non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u="none" kern="120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utama</a:t>
                      </a:r>
                      <a:r>
                        <a:rPr lang="en-MY" sz="1200" b="0" u="none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200" b="0" u="none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Skop 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200" b="0" u="none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Skop 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200" b="0" u="none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(E)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252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PERKHIDMATAN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92254"/>
              </p:ext>
            </p:extLst>
          </p:nvPr>
        </p:nvGraphicFramePr>
        <p:xfrm>
          <a:off x="0" y="535396"/>
          <a:ext cx="12192000" cy="1847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080">
                  <a:extLst>
                    <a:ext uri="{9D8B030D-6E8A-4147-A177-3AD203B41FA5}">
                      <a16:colId xmlns:a16="http://schemas.microsoft.com/office/drawing/2014/main" val="2164138008"/>
                    </a:ext>
                  </a:extLst>
                </a:gridCol>
                <a:gridCol w="3649996">
                  <a:extLst>
                    <a:ext uri="{9D8B030D-6E8A-4147-A177-3AD203B41FA5}">
                      <a16:colId xmlns:a16="http://schemas.microsoft.com/office/drawing/2014/main" val="62182177"/>
                    </a:ext>
                  </a:extLst>
                </a:gridCol>
                <a:gridCol w="1695411">
                  <a:extLst>
                    <a:ext uri="{9D8B030D-6E8A-4147-A177-3AD203B41FA5}">
                      <a16:colId xmlns:a16="http://schemas.microsoft.com/office/drawing/2014/main" val="853034289"/>
                    </a:ext>
                  </a:extLst>
                </a:gridCol>
                <a:gridCol w="1432116">
                  <a:extLst>
                    <a:ext uri="{9D8B030D-6E8A-4147-A177-3AD203B41FA5}">
                      <a16:colId xmlns:a16="http://schemas.microsoft.com/office/drawing/2014/main" val="398321862"/>
                    </a:ext>
                  </a:extLst>
                </a:gridCol>
                <a:gridCol w="1432116">
                  <a:extLst>
                    <a:ext uri="{9D8B030D-6E8A-4147-A177-3AD203B41FA5}">
                      <a16:colId xmlns:a16="http://schemas.microsoft.com/office/drawing/2014/main" val="3410249024"/>
                    </a:ext>
                  </a:extLst>
                </a:gridCol>
                <a:gridCol w="1523683">
                  <a:extLst>
                    <a:ext uri="{9D8B030D-6E8A-4147-A177-3AD203B41FA5}">
                      <a16:colId xmlns:a16="http://schemas.microsoft.com/office/drawing/2014/main" val="1445882928"/>
                    </a:ext>
                  </a:extLst>
                </a:gridCol>
                <a:gridCol w="2037598">
                  <a:extLst>
                    <a:ext uri="{9D8B030D-6E8A-4147-A177-3AD203B41FA5}">
                      <a16:colId xmlns:a16="http://schemas.microsoft.com/office/drawing/2014/main" val="2650824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  <a:r>
                        <a:rPr lang="ms-MY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 </a:t>
                      </a:r>
                      <a:r>
                        <a:rPr lang="ms-MY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</a:t>
                      </a: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 (HARI)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SESI)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r>
                        <a:rPr lang="ms-MY" sz="1200" b="1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PAX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a</a:t>
                      </a:r>
                      <a:r>
                        <a:rPr lang="en-US" sz="1200" b="1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c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76534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ms-MY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MY" sz="1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PERKHIDMATAN (LATIHAN) </a:t>
                      </a:r>
                      <a:r>
                        <a:rPr lang="en-MY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2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 3a)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68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XX,XXX.XX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Nyatakan</a:t>
                      </a:r>
                      <a:r>
                        <a:rPr lang="en-MY" sz="1200" u="none" strike="noStrike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bilangan hari bagi setiap sesi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55341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(E)</a:t>
                      </a:r>
                      <a:endParaRPr lang="ms-MY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XX,XXX.XX</a:t>
                      </a:r>
                      <a:endParaRPr lang="ms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11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31</a:t>
            </a:fld>
            <a:endParaRPr lang="ms-MY"/>
          </a:p>
        </p:txBody>
      </p:sp>
      <p:sp>
        <p:nvSpPr>
          <p:cNvPr id="7" name="TextBox 6"/>
          <p:cNvSpPr txBox="1"/>
          <p:nvPr/>
        </p:nvSpPr>
        <p:spPr>
          <a:xfrm>
            <a:off x="668020" y="1458958"/>
            <a:ext cx="3832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Persijilan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Dikira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87C889-A908-4456-BBAD-9A5BCEFA0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82484"/>
              </p:ext>
            </p:extLst>
          </p:nvPr>
        </p:nvGraphicFramePr>
        <p:xfrm>
          <a:off x="0" y="2695231"/>
          <a:ext cx="12192000" cy="1847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080">
                  <a:extLst>
                    <a:ext uri="{9D8B030D-6E8A-4147-A177-3AD203B41FA5}">
                      <a16:colId xmlns:a16="http://schemas.microsoft.com/office/drawing/2014/main" val="2164138008"/>
                    </a:ext>
                  </a:extLst>
                </a:gridCol>
                <a:gridCol w="3649996">
                  <a:extLst>
                    <a:ext uri="{9D8B030D-6E8A-4147-A177-3AD203B41FA5}">
                      <a16:colId xmlns:a16="http://schemas.microsoft.com/office/drawing/2014/main" val="62182177"/>
                    </a:ext>
                  </a:extLst>
                </a:gridCol>
                <a:gridCol w="1695411">
                  <a:extLst>
                    <a:ext uri="{9D8B030D-6E8A-4147-A177-3AD203B41FA5}">
                      <a16:colId xmlns:a16="http://schemas.microsoft.com/office/drawing/2014/main" val="853034289"/>
                    </a:ext>
                  </a:extLst>
                </a:gridCol>
                <a:gridCol w="1432116">
                  <a:extLst>
                    <a:ext uri="{9D8B030D-6E8A-4147-A177-3AD203B41FA5}">
                      <a16:colId xmlns:a16="http://schemas.microsoft.com/office/drawing/2014/main" val="398321862"/>
                    </a:ext>
                  </a:extLst>
                </a:gridCol>
                <a:gridCol w="1432116">
                  <a:extLst>
                    <a:ext uri="{9D8B030D-6E8A-4147-A177-3AD203B41FA5}">
                      <a16:colId xmlns:a16="http://schemas.microsoft.com/office/drawing/2014/main" val="3410249024"/>
                    </a:ext>
                  </a:extLst>
                </a:gridCol>
                <a:gridCol w="1523683">
                  <a:extLst>
                    <a:ext uri="{9D8B030D-6E8A-4147-A177-3AD203B41FA5}">
                      <a16:colId xmlns:a16="http://schemas.microsoft.com/office/drawing/2014/main" val="1445882928"/>
                    </a:ext>
                  </a:extLst>
                </a:gridCol>
                <a:gridCol w="2037598">
                  <a:extLst>
                    <a:ext uri="{9D8B030D-6E8A-4147-A177-3AD203B41FA5}">
                      <a16:colId xmlns:a16="http://schemas.microsoft.com/office/drawing/2014/main" val="2650824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  <a:r>
                        <a:rPr lang="ms-MY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 </a:t>
                      </a:r>
                      <a:r>
                        <a:rPr lang="ms-MY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</a:t>
                      </a: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 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r>
                        <a:rPr lang="ms-MY" sz="1200" b="1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SESI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a</a:t>
                      </a:r>
                      <a:r>
                        <a:rPr lang="en-US" sz="1200" b="1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c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76534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ms-MY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MY" sz="1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PERKHIDMATAN (LATIHAN) </a:t>
                      </a:r>
                      <a:r>
                        <a:rPr lang="en-MY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2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 3b)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68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XX,XXX.XX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Nyatakan</a:t>
                      </a:r>
                      <a:r>
                        <a:rPr lang="en-MY" sz="1200" u="none" strike="noStrike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bilangan hari bagi setiap sesi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55341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(E)</a:t>
                      </a:r>
                      <a:endParaRPr lang="ms-MY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XX,XXX.XX</a:t>
                      </a:r>
                      <a:endParaRPr lang="ms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11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647DA05-F474-41C7-AEFF-134CC7339354}"/>
              </a:ext>
            </a:extLst>
          </p:cNvPr>
          <p:cNvSpPr txBox="1"/>
          <p:nvPr/>
        </p:nvSpPr>
        <p:spPr>
          <a:xfrm>
            <a:off x="921487" y="3597059"/>
            <a:ext cx="2733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Taklimat</a:t>
            </a:r>
            <a:r>
              <a: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MY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Bengkel</a:t>
            </a:r>
            <a:endParaRPr lang="en-MY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34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81842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PERKHIDMATAN ICT - SEWAAN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32</a:t>
            </a:fld>
            <a:endParaRPr lang="ms-MY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5BB6E2-C854-40EE-81DA-33EE9E66D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28077"/>
              </p:ext>
            </p:extLst>
          </p:nvPr>
        </p:nvGraphicFramePr>
        <p:xfrm>
          <a:off x="-10160" y="535396"/>
          <a:ext cx="12192002" cy="44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415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56198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650034765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2967561840"/>
                    </a:ext>
                  </a:extLst>
                </a:gridCol>
                <a:gridCol w="1288316">
                  <a:extLst>
                    <a:ext uri="{9D8B030D-6E8A-4147-A177-3AD203B41FA5}">
                      <a16:colId xmlns:a16="http://schemas.microsoft.com/office/drawing/2014/main" val="413386368"/>
                    </a:ext>
                  </a:extLst>
                </a:gridCol>
                <a:gridCol w="1288316">
                  <a:extLst>
                    <a:ext uri="{9D8B030D-6E8A-4147-A177-3AD203B41FA5}">
                      <a16:colId xmlns:a16="http://schemas.microsoft.com/office/drawing/2014/main" val="2706436913"/>
                    </a:ext>
                  </a:extLst>
                </a:gridCol>
                <a:gridCol w="1621034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1796736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SEWAAN SEUNIT/SEBULAN (RM)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BULAN </a:t>
                      </a:r>
                      <a:b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TAHUN </a:t>
                      </a:r>
                      <a:b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??4</a:t>
                      </a: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TAHUN </a:t>
                      </a:r>
                      <a:b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MY" sz="10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SEWA </a:t>
                      </a:r>
                      <a:r>
                        <a:rPr lang="en-MY" sz="10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GUNA/BELI? (format 4)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</a:t>
                      </a: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spesifikasi utama</a:t>
                      </a: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Komputer Peribadi/Riba/Tablet (CONTOH specs harus ada)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Processor	: Equivalent to Intel Core i5 latest generation and above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OS	: Windows 10 Home Pro/Basic 64bit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RAM	: 8GB DDR4 (Memory)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HDD	: 1TB SATA (Hard Drives/Internal Drive)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Graphics	: Minimum 2GB NVIDIA® GeForce® or Minimum 2GB AMD® Radeon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MS Office	: Preloaded MS Windows/Office 365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Anti Virus	: 4 years license (automatic update)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Warranty	: 3 years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Display	: 21.5 wide LCD monitor </a:t>
                      </a: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(E)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0FEA91F-8544-46C5-9FF8-2608161D0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180" y="3616960"/>
            <a:ext cx="7614920" cy="30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6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04296"/>
              </p:ext>
            </p:extLst>
          </p:nvPr>
        </p:nvGraphicFramePr>
        <p:xfrm>
          <a:off x="0" y="521939"/>
          <a:ext cx="12192001" cy="270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LAIN-LAIN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(F)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7431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(F) </a:t>
            </a:r>
            <a:r>
              <a:rPr lang="fi-FI"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PERKAKASAN/ 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PERKHIDMATAN BUKAN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63009"/>
              </p:ext>
            </p:extLst>
          </p:nvPr>
        </p:nvGraphicFramePr>
        <p:xfrm>
          <a:off x="0" y="521939"/>
          <a:ext cx="12192001" cy="270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BUKAN ICT / FIZIKAL / M&amp;E YANG MENYOKONG  PROJEK 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MY" sz="10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(ii)</a:t>
                      </a:r>
                      <a:endParaRPr lang="en-MY" sz="1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920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PERKHIDMATAN BUKAN ICT / FIZIKAL / M&amp;E YANG MENYOKONG  PROJEK ICT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(F)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34</a:t>
            </a:fld>
            <a:endParaRPr lang="ms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FC9B2-5F95-47BA-8F34-1B31D92A99FA}"/>
              </a:ext>
            </a:extLst>
          </p:cNvPr>
          <p:cNvSpPr txBox="1"/>
          <p:nvPr/>
        </p:nvSpPr>
        <p:spPr>
          <a:xfrm>
            <a:off x="838200" y="5686371"/>
            <a:ext cx="842108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3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r>
              <a:rPr lang="ms-MY" sz="1300" dirty="0">
                <a:latin typeface="Arial" panose="020B0604020202020204" pitchFamily="34" charset="0"/>
                <a:cs typeface="Arial" panose="020B0604020202020204" pitchFamily="34" charset="0"/>
              </a:rPr>
              <a:t>1. Format ini hanya untuk perkakasan dan perkhidmatan bukan ICT / fizikal / M&amp;E yang menyokong  projek ICT</a:t>
            </a:r>
          </a:p>
          <a:p>
            <a:r>
              <a:rPr lang="ms-MY" sz="1300" dirty="0">
                <a:latin typeface="Arial" panose="020B0604020202020204" pitchFamily="34" charset="0"/>
                <a:cs typeface="Arial" panose="020B0604020202020204" pitchFamily="34" charset="0"/>
              </a:rPr>
              <a:t>2. Perkakasan bukan ICT / fizikal / M&amp;E yang tidak menyokong  projek ICT tidak akan dinilai dalam JTISA</a:t>
            </a:r>
          </a:p>
        </p:txBody>
      </p:sp>
    </p:spTree>
    <p:extLst>
      <p:ext uri="{BB962C8B-B14F-4D97-AF65-F5344CB8AC3E}">
        <p14:creationId xmlns:p14="http://schemas.microsoft.com/office/powerpoint/2010/main" val="1834324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204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PERINCIAN KOS: (G) </a:t>
            </a: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PERKHIDMATAN PENGKOMPUTERAN AWAN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35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4B66E1-8587-482C-A91D-18CAAAA37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318379"/>
              </p:ext>
            </p:extLst>
          </p:nvPr>
        </p:nvGraphicFramePr>
        <p:xfrm>
          <a:off x="127001" y="609618"/>
          <a:ext cx="11932921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2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61">
                <a:tc gridSpan="3">
                  <a:txBody>
                    <a:bodyPr/>
                    <a:lstStyle/>
                    <a:p>
                      <a:pPr algn="ctr"/>
                      <a:r>
                        <a:rPr lang="en-MY" sz="14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RINGKASAN PERUNTUKAN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18002"/>
                  </a:ext>
                </a:extLst>
              </a:tr>
              <a:tr h="259061">
                <a:tc>
                  <a:txBody>
                    <a:bodyPr/>
                    <a:lstStyle/>
                    <a:p>
                      <a:pPr algn="l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 (RM)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G-A.</a:t>
                      </a:r>
                      <a:endParaRPr lang="ms-MY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INFRASTRUKTUR (IaaS)</a:t>
                      </a:r>
                      <a:endParaRPr lang="ms-MY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 (PaaS)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 (SaaS)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en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D1.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MYGOVCLOUD@PDSA (VM)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en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MYGOVCLOUD@PDSA (CO-LOCATION)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KESELAMATAN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47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ms-MY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PERKHIDMATAN ICT (TERMASUK PERKHIDMATAN PROFESIONAL DAN LATIHAN)</a:t>
                      </a:r>
                      <a:endParaRPr lang="ms-MY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77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Font typeface="+mj-lt"/>
                        <a:buNone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LAIN-LAIN</a:t>
                      </a:r>
                      <a:endParaRPr lang="ms-MY" sz="1600" strike="sng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42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i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and Service Tax </a:t>
                      </a:r>
                      <a:r>
                        <a:rPr lang="ms-MY" sz="14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(SST)</a:t>
                      </a:r>
                      <a:endParaRPr lang="ms-MY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2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KESELURUHAN</a:t>
                      </a: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06DCF048-7386-469A-BAE6-8071497157E4}"/>
              </a:ext>
            </a:extLst>
          </p:cNvPr>
          <p:cNvSpPr txBox="1">
            <a:spLocks/>
          </p:cNvSpPr>
          <p:nvPr/>
        </p:nvSpPr>
        <p:spPr>
          <a:xfrm>
            <a:off x="304800" y="5846915"/>
            <a:ext cx="10515600" cy="78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600" b="1">
                <a:latin typeface="Arial" panose="020B0604020202020204" pitchFamily="34" charset="0"/>
                <a:cs typeface="Arial" panose="020B0604020202020204" pitchFamily="34" charset="0"/>
              </a:rPr>
              <a:t>MAKLUMAT PERUNTUKAN LANGGANAN PERKHIDMATAN PENGKOMPUTERAN AWAN</a:t>
            </a:r>
            <a:br>
              <a:rPr lang="sv-SE" sz="1600" b="1" i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6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sz="16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(Ditampung sepenuhnya oleh MAMPU berdasarkan </a:t>
            </a:r>
            <a:br>
              <a:rPr lang="ms-MY" sz="16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Minit Mesyuarat Permohonan Perkhidmatan MyGovCloud@PDSA Bagi xxxxxxxx</a:t>
            </a:r>
            <a:br>
              <a:rPr lang="ms-MY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(Rujuk Lampiran X))</a:t>
            </a:r>
            <a:endParaRPr lang="ms-MY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20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(G-A)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INFRASTRUKTUR (IaaS)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9858"/>
              </p:ext>
            </p:extLst>
          </p:nvPr>
        </p:nvGraphicFramePr>
        <p:xfrm>
          <a:off x="0" y="521939"/>
          <a:ext cx="12192001" cy="2459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(G-A)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 (IaaS)</a:t>
                      </a:r>
                      <a:endParaRPr lang="en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 Server 1</a:t>
                      </a: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Elastic Cloud Server - m6.6xlarge.8 | 24vCPUs| 192GB | linux</a:t>
                      </a: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Disk - Ultra-High IO | 150 GB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XXX,XXX.XX 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9048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Optimized | m6.6xlarge.8 | 24vCPUs</a:t>
                      </a:r>
                    </a:p>
                    <a:p>
                      <a:pPr marL="182563" indent="-9048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 192GB | linux</a:t>
                      </a:r>
                    </a:p>
                    <a:p>
                      <a:pPr marL="182563" indent="-9048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(lampiran Katalog CFA – m/s 4)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(G-A)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36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912457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(G-B)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PLATFORM (PaaS)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0027"/>
              </p:ext>
            </p:extLst>
          </p:nvPr>
        </p:nvGraphicFramePr>
        <p:xfrm>
          <a:off x="0" y="521939"/>
          <a:ext cx="12192001" cy="264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(G-B)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+mn-cs"/>
                          <a:sym typeface="Arial"/>
                        </a:rPr>
                        <a:t>PLATFORM (PaaS)</a:t>
                      </a:r>
                      <a:endParaRPr lang="en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 Server 1</a:t>
                      </a:r>
                    </a:p>
                    <a:p>
                      <a:pPr marL="263525" indent="-17145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Relational Database Service – PG</a:t>
                      </a:r>
                    </a:p>
                    <a:p>
                      <a:pPr marL="263525" indent="-17145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Primary/Standby</a:t>
                      </a:r>
                    </a:p>
                    <a:p>
                      <a:pPr marL="263525" indent="-17145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Enhance|16xlarge.4|64vCPUs|256GB</a:t>
                      </a:r>
                    </a:p>
                    <a:p>
                      <a:pPr marL="263525" indent="-17145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Storage - RDS Single Storage|Ultra-highIO | 40 GB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XXX,XXX.XX 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9048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Katalog harga bagi 2023 sedang dalam kelulusan pihak CMO, MAMPU</a:t>
                      </a:r>
                      <a:endParaRPr lang="ms-MY" sz="1000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(G-A)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14332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(G-C)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PERISIAN (SaaS)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35135"/>
              </p:ext>
            </p:extLst>
          </p:nvPr>
        </p:nvGraphicFramePr>
        <p:xfrm>
          <a:off x="0" y="521939"/>
          <a:ext cx="12192001" cy="206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(G-C)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+mn-cs"/>
                          <a:sym typeface="Arial"/>
                        </a:rPr>
                        <a:t>PERISIAN (SaaS)</a:t>
                      </a:r>
                      <a:endParaRPr lang="en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Server / Load Balance</a:t>
                      </a:r>
                    </a:p>
                    <a:p>
                      <a:pPr marL="285750" indent="-103188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Type - Dedicated Load balancer 1 AZ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X.XXXX/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XX,XXX.XX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79375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Dedicated Load Balancer 1 AZ</a:t>
                      </a:r>
                      <a:b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5)</a:t>
                      </a:r>
                    </a:p>
                  </a:txBody>
                  <a:tcPr marL="4803" marR="4803" marT="4803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(G-A)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38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58979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(G-D1) </a:t>
            </a:r>
            <a:r>
              <a:rPr lang="en-MY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MYGOVCLOUD@PDSA (VM)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5035"/>
              </p:ext>
            </p:extLst>
          </p:nvPr>
        </p:nvGraphicFramePr>
        <p:xfrm>
          <a:off x="0" y="521939"/>
          <a:ext cx="12192000" cy="206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42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386315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(G-D1)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MYGOVCLOUD@PDSA (VM)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Server / Load Balance</a:t>
                      </a:r>
                    </a:p>
                    <a:p>
                      <a:pPr marL="285750" indent="-103188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Type - Dedicated Load balancer 1 AZ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X.XXXX/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XX,XXX.XX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79375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Dedicated Load Balancer 1 AZ</a:t>
                      </a:r>
                      <a:b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5)</a:t>
                      </a:r>
                    </a:p>
                  </a:txBody>
                  <a:tcPr marL="4803" marR="4803" marT="4803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(G-A)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9266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2. TUJUAN PEMBENTANGAN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</a:t>
            </a:fld>
            <a:endParaRPr lang="ms-MY"/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1686560" y="908720"/>
            <a:ext cx="8971280" cy="480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Clr>
                <a:srgbClr val="000000"/>
              </a:buClr>
              <a:defRPr/>
            </a:pPr>
            <a:r>
              <a:rPr lang="ms-MY" sz="2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Memohon Pertimbangan dan Kelulusan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defRPr/>
            </a:pPr>
            <a:r>
              <a:rPr lang="ms-MY" sz="2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Mesyuarat Jawatankuasa Teknikal ICT Sektor Awam (JTISA)</a:t>
            </a:r>
            <a:br>
              <a:rPr lang="ms-MY" sz="2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ms-MY" sz="2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Mengenai Cadangan</a:t>
            </a:r>
            <a:br>
              <a:rPr lang="ms-MY" sz="2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ms-MY" sz="20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(Nama Projek )</a:t>
            </a:r>
            <a:endParaRPr 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27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(G-D2) </a:t>
            </a:r>
            <a:r>
              <a:rPr lang="en-MY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MYGOVCLOUD@PDSA (CO-LOCATION)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671"/>
              </p:ext>
            </p:extLst>
          </p:nvPr>
        </p:nvGraphicFramePr>
        <p:xfrm>
          <a:off x="0" y="521939"/>
          <a:ext cx="12192000" cy="206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42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386315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(G-D2)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MYGOVCLOUD@PDSA (CO-LOCATION)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Server / Load Balance</a:t>
                      </a:r>
                    </a:p>
                    <a:p>
                      <a:pPr marL="285750" indent="-103188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Type - Dedicated Load balancer 1 AZ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X.XXXX/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XX,XXX.XX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79375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Dedicated Load Balancer 1 AZ</a:t>
                      </a:r>
                      <a:b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5)</a:t>
                      </a:r>
                    </a:p>
                  </a:txBody>
                  <a:tcPr marL="4803" marR="4803" marT="4803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(G-A)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40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03690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(G-E)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RANGKAIAN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53735"/>
              </p:ext>
            </p:extLst>
          </p:nvPr>
        </p:nvGraphicFramePr>
        <p:xfrm>
          <a:off x="0" y="521939"/>
          <a:ext cx="12192001" cy="206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(G-E)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+mn-cs"/>
                          <a:sym typeface="Arial"/>
                        </a:rPr>
                        <a:t>RANGKAIAN</a:t>
                      </a:r>
                      <a:endParaRPr lang="en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Server / Load Balance</a:t>
                      </a:r>
                    </a:p>
                    <a:p>
                      <a:pPr marL="285750" indent="-103188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Type - Dedicated Load balancer 1 AZ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X.XXXX/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XX,XXX.XX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79375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Dedicated Load Balancer 1 AZ</a:t>
                      </a:r>
                      <a:b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5)</a:t>
                      </a:r>
                    </a:p>
                  </a:txBody>
                  <a:tcPr marL="4803" marR="4803" marT="4803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(G-A)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95300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(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G-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F) KESELAMATAN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81501"/>
              </p:ext>
            </p:extLst>
          </p:nvPr>
        </p:nvGraphicFramePr>
        <p:xfrm>
          <a:off x="0" y="521939"/>
          <a:ext cx="12192001" cy="206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(G-F)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+mn-cs"/>
                          <a:sym typeface="Arial"/>
                        </a:rPr>
                        <a:t>KESELAMATAN</a:t>
                      </a:r>
                      <a:endParaRPr lang="en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79375" algn="l" fontAlgn="t">
                        <a:buFont typeface="Wingdings" panose="05000000000000000000" pitchFamily="2" charset="2"/>
                        <a:buChar char="§"/>
                      </a:pPr>
                      <a:endParaRPr lang="ms-MY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(G-A)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958997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(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G-</a:t>
            </a: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G) PERKHIDMATAN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72620"/>
              </p:ext>
            </p:extLst>
          </p:nvPr>
        </p:nvGraphicFramePr>
        <p:xfrm>
          <a:off x="0" y="521939"/>
          <a:ext cx="12192001" cy="206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(G-G)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000" b="1"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PERKHIDMATAN</a:t>
                      </a:r>
                      <a:endParaRPr lang="en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79375" algn="l" fontAlgn="t">
                        <a:buFont typeface="Wingdings" panose="05000000000000000000" pitchFamily="2" charset="2"/>
                        <a:buChar char="§"/>
                      </a:pPr>
                      <a:endParaRPr lang="ms-MY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(G-A)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82188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indent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13. SYOR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44</a:t>
            </a:fld>
            <a:endParaRPr lang="ms-MY"/>
          </a:p>
        </p:txBody>
      </p:sp>
      <p:sp>
        <p:nvSpPr>
          <p:cNvPr id="8" name="Google Shape;287;g13bb75d447b_1_1">
            <a:extLst>
              <a:ext uri="{FF2B5EF4-FFF2-40B4-BE49-F238E27FC236}">
                <a16:creationId xmlns:a16="http://schemas.microsoft.com/office/drawing/2014/main" id="{52FF48A2-C738-4170-AA43-55D22D3D0995}"/>
              </a:ext>
            </a:extLst>
          </p:cNvPr>
          <p:cNvSpPr txBox="1">
            <a:spLocks/>
          </p:cNvSpPr>
          <p:nvPr/>
        </p:nvSpPr>
        <p:spPr>
          <a:xfrm>
            <a:off x="304800" y="1779588"/>
            <a:ext cx="11582400" cy="332581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s-MY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Ahli Mesyuarat dimohon untuk mempertimbang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s-MY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dan meluluskan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s-MY" b="1" ker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(Nama Projek)</a:t>
            </a:r>
            <a:endParaRPr lang="ms-MY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45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3009900"/>
          </a:xfrm>
          <a:ln>
            <a:noFill/>
          </a:ln>
        </p:spPr>
        <p:txBody>
          <a:bodyPr>
            <a:normAutofit/>
          </a:bodyPr>
          <a:lstStyle/>
          <a:p>
            <a:pPr indent="177800" algn="ctr"/>
            <a:r>
              <a:rPr lang="ms-MY" sz="8800" b="1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ms-MY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45</a:t>
            </a:fld>
            <a:endParaRPr lang="ms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79A16-5D36-4365-80A0-112BDC55904A}"/>
              </a:ext>
            </a:extLst>
          </p:cNvPr>
          <p:cNvSpPr txBox="1"/>
          <p:nvPr/>
        </p:nvSpPr>
        <p:spPr>
          <a:xfrm>
            <a:off x="1955800" y="2777173"/>
            <a:ext cx="8280400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 SETIA JPICT </a:t>
            </a:r>
            <a:r>
              <a:rPr lang="en-MY" sz="2400" b="1" u="sng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 PERTANIAN</a:t>
            </a:r>
            <a:endParaRPr lang="en-MY" sz="18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MY" sz="18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MY" sz="18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TEKNOLOGI MAKLUMAT</a:t>
            </a:r>
          </a:p>
          <a:p>
            <a:pPr algn="ctr"/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Bahagian Perancangan Strategik</a:t>
            </a:r>
          </a:p>
          <a:p>
            <a:pPr algn="ctr"/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 Pertanian</a:t>
            </a:r>
          </a:p>
          <a:p>
            <a:pPr algn="ctr"/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 15, Wisma Tani, No. 30</a:t>
            </a:r>
          </a:p>
          <a:p>
            <a:pPr algn="ctr"/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Persiaran Perdana, Persint 4, 62624 Putrajaya</a:t>
            </a:r>
          </a:p>
          <a:p>
            <a:pPr algn="ctr"/>
            <a:endParaRPr lang="en-MY" sz="18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E-mel: </a:t>
            </a:r>
            <a:r>
              <a:rPr lang="en-MY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jpict</a:t>
            </a:r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@doa.gov.my</a:t>
            </a:r>
          </a:p>
          <a:p>
            <a:pPr algn="ctr"/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 03-8870 3122/ 3104/ 3457</a:t>
            </a:r>
          </a:p>
        </p:txBody>
      </p:sp>
    </p:spTree>
    <p:extLst>
      <p:ext uri="{BB962C8B-B14F-4D97-AF65-F5344CB8AC3E}">
        <p14:creationId xmlns:p14="http://schemas.microsoft.com/office/powerpoint/2010/main" val="93492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indent="177800"/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MAKLUMAT PEGAWAI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46</a:t>
            </a:fld>
            <a:endParaRPr lang="ms-MY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1389C3-A84E-43BA-8BA3-A7A7C37FF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88880"/>
              </p:ext>
            </p:extLst>
          </p:nvPr>
        </p:nvGraphicFramePr>
        <p:xfrm>
          <a:off x="288669" y="884840"/>
          <a:ext cx="11643139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825">
                  <a:extLst>
                    <a:ext uri="{9D8B030D-6E8A-4147-A177-3AD203B41FA5}">
                      <a16:colId xmlns:a16="http://schemas.microsoft.com/office/drawing/2014/main" val="961790928"/>
                    </a:ext>
                  </a:extLst>
                </a:gridCol>
                <a:gridCol w="2440115">
                  <a:extLst>
                    <a:ext uri="{9D8B030D-6E8A-4147-A177-3AD203B41FA5}">
                      <a16:colId xmlns:a16="http://schemas.microsoft.com/office/drawing/2014/main" val="29127535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21156050"/>
                    </a:ext>
                  </a:extLst>
                </a:gridCol>
                <a:gridCol w="8615919">
                  <a:extLst>
                    <a:ext uri="{9D8B030D-6E8A-4147-A177-3AD203B41FA5}">
                      <a16:colId xmlns:a16="http://schemas.microsoft.com/office/drawing/2014/main" val="415552484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indent="0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Pemilik</a:t>
                      </a:r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79485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Jawatan &amp; Gred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Cth: Pegawai XXX (A 24)</a:t>
                      </a:r>
                      <a:endParaRPr lang="en-MY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4094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P) &amp; (H/P)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Cth: 03-8870 3457 / 017-235 2567</a:t>
                      </a:r>
                      <a:endParaRPr lang="en-MY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66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abc@doa.gov.my</a:t>
                      </a:r>
                      <a:endParaRPr lang="en-MY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36478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66056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</a:t>
                      </a:r>
                      <a:r>
                        <a:rPr lang="en-MY" sz="12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Teknikal Projek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6626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Jawatan &amp; Gred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4244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P) &amp; (H/P)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355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64392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96329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Pegawai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4323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Jawatan &amp; Gred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43016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P) &amp; (H/P)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8822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893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613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LAMPIRAN 1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: SURAT KELULUSAN JPICT DOA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26936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LAMPIRAN 2 : SURAT KELULUSAN JPICT KPKM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48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72858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LAMPIRAN 3 </a:t>
            </a:r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CABUTAN </a:t>
            </a:r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PELAN ???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0506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3. PROFIL </a:t>
            </a: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</a:t>
            </a:fld>
            <a:endParaRPr lang="ms-MY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0A1B58-AF59-4DD6-87F2-163FA1EA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55784"/>
              </p:ext>
            </p:extLst>
          </p:nvPr>
        </p:nvGraphicFramePr>
        <p:xfrm>
          <a:off x="0" y="533872"/>
          <a:ext cx="12196766" cy="5909120"/>
        </p:xfrm>
        <a:graphic>
          <a:graphicData uri="http://schemas.openxmlformats.org/drawingml/2006/table">
            <a:tbl>
              <a:tblPr/>
              <a:tblGrid>
                <a:gridCol w="462302">
                  <a:extLst>
                    <a:ext uri="{9D8B030D-6E8A-4147-A177-3AD203B41FA5}">
                      <a16:colId xmlns:a16="http://schemas.microsoft.com/office/drawing/2014/main" val="590113146"/>
                    </a:ext>
                  </a:extLst>
                </a:gridCol>
                <a:gridCol w="3195298">
                  <a:extLst>
                    <a:ext uri="{9D8B030D-6E8A-4147-A177-3AD203B41FA5}">
                      <a16:colId xmlns:a16="http://schemas.microsoft.com/office/drawing/2014/main" val="2884851155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319626638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0419541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18806665"/>
                    </a:ext>
                  </a:extLst>
                </a:gridCol>
                <a:gridCol w="336665">
                  <a:extLst>
                    <a:ext uri="{9D8B030D-6E8A-4147-A177-3AD203B41FA5}">
                      <a16:colId xmlns:a16="http://schemas.microsoft.com/office/drawing/2014/main" val="376082753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38322960"/>
                    </a:ext>
                  </a:extLst>
                </a:gridCol>
                <a:gridCol w="5276421">
                  <a:extLst>
                    <a:ext uri="{9D8B030D-6E8A-4147-A177-3AD203B41FA5}">
                      <a16:colId xmlns:a16="http://schemas.microsoft.com/office/drawing/2014/main" val="2669284387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3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 JPICT Kementerian</a:t>
                      </a:r>
                      <a:r>
                        <a:rPr kumimoji="0" lang="ms-MY" sz="13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Agensi</a:t>
                      </a:r>
                      <a:endParaRPr lang="ms-MY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JPICT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Kementerian</a:t>
                      </a:r>
                      <a:r>
                        <a:rPr lang="en-US" sz="13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sz="13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DD-MM-YYYY</a:t>
                      </a:r>
                      <a:r>
                        <a:rPr lang="ms-MY" sz="1300" baseline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</a:t>
                      </a:r>
                      <a:r>
                        <a:rPr lang="ms-MY" sz="1000" i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(Rujuk </a:t>
                      </a:r>
                      <a:r>
                        <a:rPr lang="fi-FI" sz="1000" i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Lampiran 1</a:t>
                      </a:r>
                      <a:r>
                        <a:rPr lang="fi-FI" sz="1000" i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Surat Kelulusan KPKM)</a:t>
                      </a:r>
                      <a:endParaRPr lang="en-US" sz="1000" i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0094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kelulusan JPICT</a:t>
                      </a:r>
                      <a:r>
                        <a:rPr lang="en-US" sz="13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Agensi 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DD-MM-YYYY                         </a:t>
                      </a:r>
                      <a:r>
                        <a:rPr lang="ms-MY" sz="1000" i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(Rujuk </a:t>
                      </a:r>
                      <a:r>
                        <a:rPr lang="fi-FI" sz="1000" i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Lampiran 2</a:t>
                      </a:r>
                      <a:r>
                        <a:rPr lang="fi-FI" sz="1000" i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 Surat kelulusan DOA)</a:t>
                      </a:r>
                      <a:endParaRPr lang="en-US" sz="1300" i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427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Melalui</a:t>
                      </a:r>
                      <a:r>
                        <a:rPr lang="fi-FI" sz="1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  <a:endParaRPr lang="fi-FI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r>
                        <a:rPr lang="ms-MY" sz="13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DD-MM-YYYY </a:t>
                      </a:r>
                      <a:r>
                        <a:rPr lang="ms-MY" sz="1300" u="none" strike="noStrike" cap="none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(</a:t>
                      </a:r>
                      <a:r>
                        <a:rPr lang="ms-MY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yang dikemukakan oleh JPICT Kementerian</a:t>
                      </a:r>
                      <a:r>
                        <a:rPr lang="ms-MY" sz="1300" baseline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kepada JTISA)</a:t>
                      </a:r>
                      <a:endParaRPr lang="ms-MY" sz="13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175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endParaRPr lang="ms-MY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Dilengkapkan</a:t>
                      </a:r>
                      <a:r>
                        <a:rPr lang="en-US" sz="1300" baseline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1300" baseline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Urus Setia JTISA</a:t>
                      </a:r>
                      <a:endParaRPr lang="ms-MY" sz="13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 sz="14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 sz="14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7859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2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terkandung dalam </a:t>
                      </a:r>
                      <a:r>
                        <a:rPr lang="ms-MY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Pelan Strategik Pendigitalan Sektor Awam (</a:t>
                      </a:r>
                      <a:r>
                        <a:rPr kumimoji="0" lang="ms-MY" sz="12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PSPSA) atau Pelan Strategik Pendigitalan (PSP) atau Punca Kuasa berkaitan</a:t>
                      </a:r>
                      <a:endParaRPr lang="ms-MY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ms-MY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Ada/Tiada.</a:t>
                      </a:r>
                      <a:r>
                        <a:rPr lang="ms-MY" sz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Jika ‘Ada’ nyatakan nama Pelan Strategik, tempoh Pelan Strategik dan cabutan Pelan Strategik yang berkaitan. Jika ‘Tiada’, nyatakan pelan </a:t>
                      </a:r>
                      <a:r>
                        <a:rPr lang="ms-MY" sz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 </a:t>
                      </a:r>
                      <a:r>
                        <a:rPr lang="ms-MY" sz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 berkaitan, contoh : Pelan Transformasi dll</a:t>
                      </a:r>
                      <a:endParaRPr lang="ms-MY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MY" sz="10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s-MY" sz="1000" i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Rujuk </a:t>
                      </a:r>
                      <a:r>
                        <a:rPr lang="fi-FI" sz="1000" i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Lampiran 3 </a:t>
                      </a:r>
                      <a:r>
                        <a:rPr lang="ms-MY" sz="1000" i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Cabutan Pelan Strategik ICT)</a:t>
                      </a:r>
                      <a:endParaRPr lang="ms-MY" sz="1000"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pPr algn="just"/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036267131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3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0" lang="ms-MY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kumimoji="0" lang="en-US" sz="13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1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kumimoji="0" lang="en-US" sz="13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1300" b="1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kumimoji="0" lang="en-US" sz="13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*bermula </a:t>
                      </a:r>
                      <a:r>
                        <a:rPr lang="en-US" sz="10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Kick-Off/ SST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 bulan</a:t>
                      </a:r>
                    </a:p>
                  </a:txBody>
                  <a:tcPr marT="45737" marB="4573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3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Mula</a:t>
                      </a: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3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MM-YYYY</a:t>
                      </a:r>
                      <a:endParaRPr lang="en-MY"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405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s-MY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Akhir</a:t>
                      </a: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MM-YYYY</a:t>
                      </a:r>
                      <a:endParaRPr lang="en-MY"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 sz="140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 hMerge="1">
                  <a:txBody>
                    <a:bodyPr/>
                    <a:lstStyle/>
                    <a:p>
                      <a:endParaRPr lang="ms-MY" sz="140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210341738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3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kumimoji="0" lang="ms-MY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 Projek (bulan)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 bulan</a:t>
                      </a:r>
                    </a:p>
                  </a:txBody>
                  <a:tcPr marT="45737" marB="4573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3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Mula</a:t>
                      </a: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3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MM-YYYY</a:t>
                      </a:r>
                      <a:endParaRPr lang="en-MY"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44531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s-MY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Akhir</a:t>
                      </a: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MM-YYYY</a:t>
                      </a:r>
                      <a:endParaRPr lang="en-MY"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 sz="140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 hMerge="1">
                  <a:txBody>
                    <a:bodyPr/>
                    <a:lstStyle/>
                    <a:p>
                      <a:endParaRPr lang="ms-MY" sz="140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2882326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ms-MY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</a:t>
                      </a:r>
                      <a:r>
                        <a:rPr lang="ms-MY" sz="13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Keseluruhan</a:t>
                      </a:r>
                    </a:p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r>
                        <a:rPr lang="en-US" sz="10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*termasuk 8% SST/ </a:t>
                      </a:r>
                      <a:r>
                        <a:rPr lang="en-MY" sz="10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ICP (1%)</a:t>
                      </a:r>
                      <a:endParaRPr lang="en-MY" sz="1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indent="0" algn="just"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RMXXX </a:t>
                      </a:r>
                      <a:r>
                        <a:rPr lang="en-US" sz="13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(tanpa/termasuk SST)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9209424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ms-MY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Peruntukan</a:t>
                      </a:r>
                      <a:endParaRPr lang="ms-MY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ms-MY" sz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RMKe-XX RP-X YYYY / </a:t>
                      </a:r>
                      <a:r>
                        <a:rPr lang="ms-MY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Belanja Mengurus </a:t>
                      </a:r>
                      <a:r>
                        <a:rPr lang="ms-MY" sz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Lain-lain </a:t>
                      </a:r>
                      <a:endParaRPr lang="ms-MY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pPr algn="just"/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0556792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3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kumimoji="0" lang="ms-MY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 Perolehan</a:t>
                      </a:r>
                      <a:endParaRPr lang="ms-MY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ms-MY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Pembelian</a:t>
                      </a:r>
                      <a:r>
                        <a:rPr lang="ms-MY" sz="13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Terus/ </a:t>
                      </a:r>
                      <a:r>
                        <a:rPr lang="ms-MY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 Terbuka/ Tender Terbuka Pra-Kelayakan/ Rundingan Terus dengan Syarikat XXX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pPr algn="just"/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660523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3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kumimoji="0" lang="ms-MY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i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Public Private Partnership </a:t>
                      </a:r>
                      <a:r>
                        <a:rPr lang="ms-MY" sz="14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(PPP)/</a:t>
                      </a:r>
                      <a:r>
                        <a:rPr lang="ms-MY" sz="1400" b="1" i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Private Finance Initiative</a:t>
                      </a:r>
                      <a:r>
                        <a:rPr lang="ms-MY" sz="14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(PFI)</a:t>
                      </a:r>
                      <a:endParaRPr lang="ms-MY" sz="1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261938" indent="-261938" algn="just">
                        <a:buFont typeface="+mj-lt"/>
                        <a:buAutoNum type="alphaLcPeriod"/>
                      </a:pPr>
                      <a:endParaRPr lang="ms-MY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Peralatan yang</a:t>
                      </a:r>
                      <a:r>
                        <a:rPr lang="ms-MY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dibekalkan memenuhi keperluan/spesifikasi yang diperlukan. 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Kompetensi pasukan projek hendaklah mempunyai kemahiran dan kepakaran untuk melaksanakan khidmat sokongan teknikal yang telah ditetapkan di dalam kontrak.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 projek mengikut jadual yang ditetapkan,</a:t>
                      </a:r>
                      <a:r>
                        <a:rPr lang="ms-MY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iaitu peralatan mesti siap dipasang sepenuhnnya sebelum kontrak bermula. 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Peralatan yang</a:t>
                      </a:r>
                      <a:r>
                        <a:rPr lang="ms-MY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dibekalkan memenuhi keperluan/spesifikasi yang diperlukan. 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Kompetensi pasukan projek hendaklah mempunyai kemahiran dan kepakaran untuk melaksanakan khidmat sokongan teknikal yang telah ditetapkan di dalam kontrak.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 projek mengikut jadual yang ditetapkan,</a:t>
                      </a:r>
                      <a:r>
                        <a:rPr lang="ms-MY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iaitu peralatan mesti siap dipasang sepenuhnnya sebelum kontrak bermula. 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63536717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3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kumimoji="0" lang="ms-MY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Terlibat dengan CPTPP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s-MY" sz="9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9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and Progressive Agreement for Trans-Pacific Partnership (CPTPP))</a:t>
                      </a:r>
                      <a:endParaRPr lang="ms-MY" sz="900" b="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300" b="0" kern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PDSA, </a:t>
                      </a:r>
                      <a:r>
                        <a:rPr kumimoji="0" lang="en-US" sz="1600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MyGovUC</a:t>
                      </a:r>
                      <a:r>
                        <a:rPr kumimoji="0"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PCN, </a:t>
                      </a:r>
                      <a:r>
                        <a:rPr kumimoji="0" lang="en-US" sz="1600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</a:t>
                      </a:r>
                      <a:r>
                        <a:rPr kumimoji="0"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*Net, GPKI, HRMIS</a:t>
                      </a:r>
                    </a:p>
                  </a:txBody>
                  <a:tcPr marT="45737" marB="45737"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PDSA, </a:t>
                      </a:r>
                      <a:r>
                        <a:rPr kumimoji="0" lang="en-US" sz="1600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MyGovUC</a:t>
                      </a:r>
                      <a:r>
                        <a:rPr kumimoji="0"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PCN, </a:t>
                      </a:r>
                      <a:r>
                        <a:rPr kumimoji="0" lang="en-US" sz="1600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</a:t>
                      </a:r>
                      <a:r>
                        <a:rPr kumimoji="0"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*Net, GPKI, HRMIS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20618963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E0454B-2BB1-485C-BB94-2E46E871BD76}"/>
              </a:ext>
            </a:extLst>
          </p:cNvPr>
          <p:cNvSpPr txBox="1"/>
          <p:nvPr/>
        </p:nvSpPr>
        <p:spPr>
          <a:xfrm>
            <a:off x="63500" y="6569075"/>
            <a:ext cx="1168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</a:t>
            </a:r>
            <a:r>
              <a:rPr kumimoji="0" lang="ms-MY" sz="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ms-MY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Industrial Collaboration Programme </a:t>
            </a:r>
            <a:r>
              <a: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(ICP) dilaksanakan berdasarkan </a:t>
            </a:r>
            <a:r>
              <a: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PK 1.7 : Dasar dan Garis Panduan Program Kolaborasi Industri (Industrial Collaboration Programme) Dalam Perolehan Kerajaan oleh Kementerian Kewangan</a:t>
            </a:r>
            <a:r>
              <a:rPr kumimoji="0" lang="en-MY" sz="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MY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MY" sz="80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E024B3-E42D-418F-9EAA-0C8D17356DD8}"/>
              </a:ext>
            </a:extLst>
          </p:cNvPr>
          <p:cNvGrpSpPr/>
          <p:nvPr/>
        </p:nvGrpSpPr>
        <p:grpSpPr>
          <a:xfrm>
            <a:off x="3847187" y="5316167"/>
            <a:ext cx="5679109" cy="335063"/>
            <a:chOff x="4363436" y="5039999"/>
            <a:chExt cx="5679109" cy="3350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A3D074-1481-4E0E-83F3-14BAAE93E9BF}"/>
                </a:ext>
              </a:extLst>
            </p:cNvPr>
            <p:cNvSpPr/>
            <p:nvPr/>
          </p:nvSpPr>
          <p:spPr>
            <a:xfrm>
              <a:off x="4363436" y="5063635"/>
              <a:ext cx="340242" cy="308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21FBE7-6F97-43EE-B37D-EC4767061877}"/>
                </a:ext>
              </a:extLst>
            </p:cNvPr>
            <p:cNvSpPr/>
            <p:nvPr/>
          </p:nvSpPr>
          <p:spPr>
            <a:xfrm>
              <a:off x="5403937" y="5074268"/>
              <a:ext cx="348860" cy="300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F5845B-5D87-4E19-9A1C-690B45721D90}"/>
                </a:ext>
              </a:extLst>
            </p:cNvPr>
            <p:cNvSpPr txBox="1"/>
            <p:nvPr/>
          </p:nvSpPr>
          <p:spPr>
            <a:xfrm>
              <a:off x="4802016" y="5049851"/>
              <a:ext cx="3909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A51B17-97F1-471D-BFB8-1C2EAD4DDFBF}"/>
                </a:ext>
              </a:extLst>
            </p:cNvPr>
            <p:cNvSpPr txBox="1"/>
            <p:nvPr/>
          </p:nvSpPr>
          <p:spPr>
            <a:xfrm>
              <a:off x="5752797" y="5059663"/>
              <a:ext cx="615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Tidak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12A3C0-2C13-40FE-A80C-955B8915D133}"/>
                </a:ext>
              </a:extLst>
            </p:cNvPr>
            <p:cNvSpPr txBox="1"/>
            <p:nvPr/>
          </p:nvSpPr>
          <p:spPr>
            <a:xfrm>
              <a:off x="7067251" y="5039999"/>
              <a:ext cx="2975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ms-MY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Nota: Sila </a:t>
              </a:r>
              <a:r>
                <a:rPr kumimoji="0" lang="ms-MY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tandakan </a:t>
              </a:r>
              <a:r>
                <a:rPr lang="ms-MY" sz="1100">
                  <a:latin typeface="Arial" panose="020B0604020202020204" pitchFamily="34" charset="0"/>
                  <a:cs typeface="Arial" panose="020B0604020202020204" pitchFamily="34" charset="0"/>
                </a:rPr>
                <a:t>✓</a:t>
              </a:r>
              <a:r>
                <a:rPr kumimoji="0" lang="ms-MY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ms-MY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yang berkaitan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76ED70-5C81-4EBD-93D6-615D9715BF47}"/>
              </a:ext>
            </a:extLst>
          </p:cNvPr>
          <p:cNvGrpSpPr/>
          <p:nvPr/>
        </p:nvGrpSpPr>
        <p:grpSpPr>
          <a:xfrm>
            <a:off x="3858591" y="5979537"/>
            <a:ext cx="5679109" cy="335063"/>
            <a:chOff x="4363436" y="5039999"/>
            <a:chExt cx="5679109" cy="3350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F7C5E1-9427-4C3B-9029-B23F46154D35}"/>
                </a:ext>
              </a:extLst>
            </p:cNvPr>
            <p:cNvSpPr/>
            <p:nvPr/>
          </p:nvSpPr>
          <p:spPr>
            <a:xfrm>
              <a:off x="4363436" y="5063635"/>
              <a:ext cx="340242" cy="308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DF4615-AA7C-4E76-B7AA-0F47C17E3C1C}"/>
                </a:ext>
              </a:extLst>
            </p:cNvPr>
            <p:cNvSpPr/>
            <p:nvPr/>
          </p:nvSpPr>
          <p:spPr>
            <a:xfrm>
              <a:off x="5403937" y="5074268"/>
              <a:ext cx="348860" cy="300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AAA3E9-0BAF-4E18-AE1A-E88E71A8559F}"/>
                </a:ext>
              </a:extLst>
            </p:cNvPr>
            <p:cNvSpPr txBox="1"/>
            <p:nvPr/>
          </p:nvSpPr>
          <p:spPr>
            <a:xfrm>
              <a:off x="4802016" y="5049851"/>
              <a:ext cx="3909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21065B-F12B-4511-8A6E-4AF5CAF8BC7B}"/>
                </a:ext>
              </a:extLst>
            </p:cNvPr>
            <p:cNvSpPr txBox="1"/>
            <p:nvPr/>
          </p:nvSpPr>
          <p:spPr>
            <a:xfrm>
              <a:off x="5752797" y="5059663"/>
              <a:ext cx="615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Tidak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AF3983-1BDD-4F48-8EC8-7AB18A195D84}"/>
                </a:ext>
              </a:extLst>
            </p:cNvPr>
            <p:cNvSpPr txBox="1"/>
            <p:nvPr/>
          </p:nvSpPr>
          <p:spPr>
            <a:xfrm>
              <a:off x="7067251" y="5039999"/>
              <a:ext cx="2975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ms-MY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Nota: Sila </a:t>
              </a:r>
              <a:r>
                <a:rPr kumimoji="0" lang="ms-MY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tandakan </a:t>
              </a:r>
              <a:r>
                <a:rPr lang="ms-MY" sz="1100">
                  <a:latin typeface="Arial" panose="020B0604020202020204" pitchFamily="34" charset="0"/>
                  <a:cs typeface="Arial" panose="020B0604020202020204" pitchFamily="34" charset="0"/>
                </a:rPr>
                <a:t>✓</a:t>
              </a:r>
              <a:r>
                <a:rPr kumimoji="0" lang="ms-MY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ms-MY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yang berkaitan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77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LAMPIRAN 4 : JADUAL PERBANDINGAN HARGA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50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5290C9-B188-49AE-82A5-7F6F79783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6439"/>
              </p:ext>
            </p:extLst>
          </p:nvPr>
        </p:nvGraphicFramePr>
        <p:xfrm>
          <a:off x="-1" y="792655"/>
          <a:ext cx="12204001" cy="2813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1">
                  <a:extLst>
                    <a:ext uri="{9D8B030D-6E8A-4147-A177-3AD203B41FA5}">
                      <a16:colId xmlns:a16="http://schemas.microsoft.com/office/drawing/2014/main" val="2636545450"/>
                    </a:ext>
                  </a:extLst>
                </a:gridCol>
                <a:gridCol w="2804160">
                  <a:extLst>
                    <a:ext uri="{9D8B030D-6E8A-4147-A177-3AD203B41FA5}">
                      <a16:colId xmlns:a16="http://schemas.microsoft.com/office/drawing/2014/main" val="2519285459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909676940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3983731781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1668656515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1897276593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1312072998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3365860710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1830888109"/>
                    </a:ext>
                  </a:extLst>
                </a:gridCol>
              </a:tblGrid>
              <a:tr h="273874">
                <a:tc rowSpan="2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1</a:t>
                      </a:r>
                      <a:endParaRPr lang="en-MY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2</a:t>
                      </a:r>
                      <a:endParaRPr lang="en-MY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marR="24765" lvl="0" indent="-635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3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50299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  <a:b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HARGA</a:t>
                      </a:r>
                      <a:br>
                        <a:rPr lang="en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  <a:br>
                        <a:rPr lang="en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HARGA</a:t>
                      </a:r>
                      <a:br>
                        <a:rPr lang="en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  <a:br>
                        <a:rPr lang="en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HARGA</a:t>
                      </a:r>
                      <a:br>
                        <a:rPr lang="en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60022"/>
                  </a:ext>
                </a:extLst>
              </a:tr>
              <a:tr h="369285">
                <a:tc>
                  <a:txBody>
                    <a:bodyPr/>
                    <a:lstStyle/>
                    <a:p>
                      <a:pPr algn="ctr"/>
                      <a:r>
                        <a:rPr lang="en-MY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Nutanix Storage Hardware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lot??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90931"/>
                  </a:ext>
                </a:extLst>
              </a:tr>
              <a:tr h="369285">
                <a:tc>
                  <a:txBody>
                    <a:bodyPr/>
                    <a:lstStyle/>
                    <a:p>
                      <a:pPr algn="ctr"/>
                      <a:r>
                        <a:rPr lang="en-MY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Nutanix Memory Upgrade (Existing 3 nodes)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lot??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045423"/>
                  </a:ext>
                </a:extLst>
              </a:tr>
              <a:tr h="369285">
                <a:tc>
                  <a:txBody>
                    <a:bodyPr/>
                    <a:lstStyle/>
                    <a:p>
                      <a:pPr algn="ctr"/>
                      <a:r>
                        <a:rPr lang="en-MY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 Workstation Mobile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671871"/>
                  </a:ext>
                </a:extLst>
              </a:tr>
              <a:tr h="369285">
                <a:tc>
                  <a:txBody>
                    <a:bodyPr/>
                    <a:lstStyle/>
                    <a:p>
                      <a:pPr algn="ctr"/>
                      <a:r>
                        <a:rPr lang="en-MY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 Workstation Desktop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02869"/>
                  </a:ext>
                </a:extLst>
              </a:tr>
              <a:tr h="369285">
                <a:tc>
                  <a:txBody>
                    <a:bodyPr/>
                    <a:lstStyle/>
                    <a:p>
                      <a:pPr algn="ctr"/>
                      <a:r>
                        <a:rPr lang="en-MY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Pencetak A3/A4? (B/W Warna?)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2832"/>
                  </a:ext>
                </a:extLst>
              </a:tr>
              <a:tr h="369285">
                <a:tc gridSpan="3"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HARGA (RM)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5831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14371E-2E23-44B0-B22B-4A817CF7C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82337"/>
              </p:ext>
            </p:extLst>
          </p:nvPr>
        </p:nvGraphicFramePr>
        <p:xfrm>
          <a:off x="-1" y="3966744"/>
          <a:ext cx="12191999" cy="234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65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129360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641642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748807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980127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110481495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1333546978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4145448356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209298067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130909816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191264008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976470056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903978179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973902310"/>
                    </a:ext>
                  </a:extLst>
                </a:gridCol>
              </a:tblGrid>
              <a:tr h="341661">
                <a:tc rowSpan="2"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ms-MY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1</a:t>
                      </a:r>
                      <a:endParaRPr lang="en-MY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2</a:t>
                      </a:r>
                      <a:endParaRPr lang="en-MY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3</a:t>
                      </a:r>
                      <a:endParaRPr lang="en-MY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GUNA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BELI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GUNA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BELI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GUNA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BELI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8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C263FA90-2915-40E1-9120-3995D2B68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759" y="4928132"/>
            <a:ext cx="6772274" cy="26161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FORMAT 2: JADUAL PERBANDINGAN HARGA &lt;&lt;ITEM&gt;&gt; MENGIKUT JENIS SEWAAN</a:t>
            </a:r>
            <a:r>
              <a:rPr kumimoji="0" lang="ms-MY" alt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endParaRPr kumimoji="0" lang="ms-MY" altLang="en-US" sz="11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2C457-6A6E-4757-A102-E634C92EBD72}"/>
              </a:ext>
            </a:extLst>
          </p:cNvPr>
          <p:cNvSpPr txBox="1"/>
          <p:nvPr/>
        </p:nvSpPr>
        <p:spPr>
          <a:xfrm>
            <a:off x="5140960" y="2212498"/>
            <a:ext cx="6106160" cy="2769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FORMAT 1: JADUAL KAJIAN PASARAN UNTUK SELAIN SEWAAN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30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LAMPIRAN 5 </a:t>
            </a:r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KAJIAN PASARAN (SEBUT HARGA)			</a:t>
            </a:r>
            <a:endParaRPr lang="ms-MY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51</a:t>
            </a:fld>
            <a:endParaRPr lang="ms-MY"/>
          </a:p>
        </p:txBody>
      </p:sp>
      <p:sp>
        <p:nvSpPr>
          <p:cNvPr id="18" name="Isosceles Triangle 17">
            <a:hlinkClick r:id="rId2" action="ppaction://hlinksldjump"/>
            <a:extLst>
              <a:ext uri="{FF2B5EF4-FFF2-40B4-BE49-F238E27FC236}">
                <a16:creationId xmlns:a16="http://schemas.microsoft.com/office/drawing/2014/main" id="{13879C5A-9E05-4937-B3C5-19BC385C7A01}"/>
              </a:ext>
            </a:extLst>
          </p:cNvPr>
          <p:cNvSpPr/>
          <p:nvPr/>
        </p:nvSpPr>
        <p:spPr>
          <a:xfrm>
            <a:off x="11647738" y="0"/>
            <a:ext cx="520262" cy="4320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A25147-E417-4AA4-B947-4449B90B9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40907"/>
              </p:ext>
            </p:extLst>
          </p:nvPr>
        </p:nvGraphicFramePr>
        <p:xfrm>
          <a:off x="0" y="737400"/>
          <a:ext cx="12191997" cy="612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3999">
                  <a:extLst>
                    <a:ext uri="{9D8B030D-6E8A-4147-A177-3AD203B41FA5}">
                      <a16:colId xmlns:a16="http://schemas.microsoft.com/office/drawing/2014/main" val="3452685761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2122214533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83519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b="1"/>
                        <a:t>SH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/>
                        <a:t>SH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/>
                        <a:t>SH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3188926"/>
                  </a:ext>
                </a:extLst>
              </a:tr>
              <a:tr h="5754840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245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567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8096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LAMPIRAN X : XXXX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52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9489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3. PROFIL PROJEK	</a:t>
            </a:r>
            <a:r>
              <a:rPr lang="ms-MY" sz="1800" b="1" i="1">
                <a:latin typeface="Arial" panose="020B0604020202020204" pitchFamily="34" charset="0"/>
                <a:cs typeface="Arial" panose="020B0604020202020204" pitchFamily="34" charset="0"/>
              </a:rPr>
              <a:t>(samb.)</a:t>
            </a:r>
            <a:endParaRPr lang="ms-MY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6</a:t>
            </a:fld>
            <a:endParaRPr lang="ms-MY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0A1B58-AF59-4DD6-87F2-163FA1EA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948545"/>
              </p:ext>
            </p:extLst>
          </p:nvPr>
        </p:nvGraphicFramePr>
        <p:xfrm>
          <a:off x="0" y="533872"/>
          <a:ext cx="12196766" cy="5090180"/>
        </p:xfrm>
        <a:graphic>
          <a:graphicData uri="http://schemas.openxmlformats.org/drawingml/2006/table">
            <a:tbl>
              <a:tblPr/>
              <a:tblGrid>
                <a:gridCol w="462302">
                  <a:extLst>
                    <a:ext uri="{9D8B030D-6E8A-4147-A177-3AD203B41FA5}">
                      <a16:colId xmlns:a16="http://schemas.microsoft.com/office/drawing/2014/main" val="590113146"/>
                    </a:ext>
                  </a:extLst>
                </a:gridCol>
                <a:gridCol w="3195298">
                  <a:extLst>
                    <a:ext uri="{9D8B030D-6E8A-4147-A177-3AD203B41FA5}">
                      <a16:colId xmlns:a16="http://schemas.microsoft.com/office/drawing/2014/main" val="2884851155"/>
                    </a:ext>
                  </a:extLst>
                </a:gridCol>
                <a:gridCol w="8539166">
                  <a:extLst>
                    <a:ext uri="{9D8B030D-6E8A-4147-A177-3AD203B41FA5}">
                      <a16:colId xmlns:a16="http://schemas.microsoft.com/office/drawing/2014/main" val="319626638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ms-MY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/ Aplikasi Gunasama </a:t>
                      </a:r>
                      <a:r>
                        <a:rPr kumimoji="0" lang="ms-MY" sz="1400" b="1" i="1" kern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(Shared Services</a:t>
                      </a:r>
                      <a:r>
                        <a:rPr kumimoji="0" lang="ms-MY" sz="1400" b="1" kern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sedia ada di agensi</a:t>
                      </a:r>
                      <a:endParaRPr kumimoji="0" lang="ms-MY" sz="1400" b="1" kern="1200" noProof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400" kern="12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(Contoh: MyGovCloud@PDSA, MyGovCloud@CFA, MyGov*Net, Malaysian Government Data Exchange (MyGDX), Government Online Services (GOS) Gateway, dll)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009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 yang Menyokong</a:t>
                      </a:r>
                      <a:r>
                        <a:rPr lang="ms-MY" sz="1400" b="1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Permohonan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baseline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5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(Masukkan </a:t>
                      </a:r>
                      <a:r>
                        <a:rPr lang="ms-MY" sz="1050" b="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</a:t>
                      </a:r>
                      <a:r>
                        <a:rPr lang="ms-MY" sz="105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dokumen sokongan selepas slaid “Terima Kasih” dan </a:t>
                      </a:r>
                      <a:r>
                        <a:rPr lang="ms-MY" sz="1050" b="0" i="1" noProof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</a:t>
                      </a:r>
                      <a:r>
                        <a:rPr lang="ms-MY" sz="105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050" b="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 dokumen berkenaan)</a:t>
                      </a:r>
                      <a:endParaRPr lang="ms-MY" sz="105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baseline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baseline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Lampiran 1</a:t>
                      </a: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Surat </a:t>
                      </a:r>
                      <a:r>
                        <a:rPr lang="ms-MY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 </a:t>
                      </a: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JPICT </a:t>
                      </a:r>
                      <a:r>
                        <a:rPr lang="ms-MY" sz="14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</a:t>
                      </a:r>
                      <a:endParaRPr lang="ms-MY" sz="14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Lampiran 2</a:t>
                      </a: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ms-MY" sz="14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kelulusan JPICT KPKM</a:t>
                      </a:r>
                      <a:endParaRPr lang="ms-MY" sz="14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Lampiran 3</a:t>
                      </a: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ms-MY" sz="14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Cabutan Pelan ????</a:t>
                      </a:r>
                      <a:endParaRPr lang="ms-MY" sz="14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Lampiran 4</a:t>
                      </a: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ms-MY" sz="14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 Perbandingan Harga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Lampiran 5</a:t>
                      </a:r>
                      <a:r>
                        <a:rPr lang="ms-MY" sz="14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ms-MY" sz="14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Pasaran (Sebut Harga)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Punca Kuasa/Mandat : Salinan Minit/ Surat</a:t>
                      </a:r>
                    </a:p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Surat/Dokumen Kelulusan Peruntukan</a:t>
                      </a:r>
                      <a:endParaRPr lang="ms-MY" sz="1400" strike="sng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i="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</a:t>
                      </a:r>
                      <a:r>
                        <a:rPr lang="ms-MY" sz="1400" i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ms-MY" sz="1400" i="1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Proof-Of-Concept</a:t>
                      </a: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(POC) 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ms-MY" sz="140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Benchmarking </a:t>
                      </a: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teknologi dengan agensi/ negara lain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strike="noStrike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 Mesyuarat/Nota Perbincangan </a:t>
                      </a: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libat urus bagi skop integrasi, dan perkhidmatan (GPKI,PDSA etc.)/ aplikasi guna sama (MyMesyuarat, DDMS, etc)</a:t>
                      </a: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Keperluan Kapasiti (Contoh : Storan, Kapasiti</a:t>
                      </a: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 dan lain-lain)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Ulasan Pejabat Ketua Pegawai Keselamatan Kerajaan Malaysia (CGSO) mengenai keselamatan fizikal dan keselamatan maklumat (yang mana berkaitan). (Rujuk: Surat Pekeliling Am Bilangan 2 Tahun 2021 - Garis Panduan Pengurusan Keselamatan Maklumat Melalui Pengkomputeran Awan (Cloud Computing) Dalam Perkhidmatan Awam; Arahan Keselamatan Pindaan 2017)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strike="noStrike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 </a:t>
                      </a:r>
                      <a:r>
                        <a:rPr lang="ms-MY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 Kesinambungan Perkhidmatan Agensi 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Laporan Pengurusan Nilai (VM) yang telah disahkan (jika projek melebihi RM50juta atau mengikut keperluan)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Laporan Kajian Impak bagi projek perluasan</a:t>
                      </a:r>
                      <a:endParaRPr lang="ms-MY" sz="1400" strike="sngStrike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17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02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572208"/>
            <a:ext cx="12192000" cy="62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 Pertanian (DOA) </a:t>
            </a: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bercadang untuk melaksanakan </a:t>
            </a:r>
            <a:r>
              <a:rPr lang="ms-MY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ms-MY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perkakasan/ pembangunan sistem/ penaiktarafan sistem/ pembangunan semula sistem/ perolehan perisian/ penaiktarafan rangkaian/ perkhidmatan sewaan/ perkhidmatan pengkomputeran awan/ perkhidmatan langganan data/  </a:t>
            </a: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 </a:t>
            </a:r>
            <a:r>
              <a:rPr lang="ms-MY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(tujuan dan liputan projek – rasional teknikal).</a:t>
            </a: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Objektif Projek adalah:</a:t>
            </a:r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>
              <a:spcBef>
                <a:spcPts val="0"/>
              </a:spcBef>
              <a:defRPr/>
            </a:pPr>
            <a:r>
              <a:rPr lang="ms-MY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Matlamat yang ingin dicapai untuk menyelesaikan masalah sedia ada (business case)</a:t>
            </a: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merangkumi: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Perkakasan ICT (termasuk perkakasan keselamatan)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Sistem Aplikasi </a:t>
            </a:r>
          </a:p>
          <a:p>
            <a:pPr marL="898525" indent="-454025" algn="just">
              <a:buFont typeface="+mj-lt"/>
              <a:buAutoNum type="alphaLcParenR"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Perisian (termasuk perisian keselamatan)</a:t>
            </a:r>
          </a:p>
          <a:p>
            <a:pPr marL="898525" indent="-454025" algn="just">
              <a:buFont typeface="+mj-lt"/>
              <a:buAutoNum type="alphaLcParenR"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Rangkaian dan Peralatan Rangkaian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Perkhidmatan ICT seperti: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i.   Sewaan Peralatan dan Rangkaian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ii.  Migrasi Data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iii. Pengurusan Terurus (Manage Services)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iv. Langganan Platform/ Sistem/ Data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v.  Latihan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vi. Pengurusan Perubahan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vii.Pengurusan Projek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viii.</a:t>
            </a:r>
            <a:r>
              <a:rPr lang="ms-MY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Verification &amp; Validation</a:t>
            </a: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(IV&amp;V) atau </a:t>
            </a:r>
            <a:r>
              <a:rPr lang="ms-MY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&amp; Validation </a:t>
            </a: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(V&amp;V)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ix.  </a:t>
            </a:r>
            <a:r>
              <a:rPr lang="ms-MY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Posture Assessment </a:t>
            </a: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(SPA)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ms-MY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     Lain-lain Perkakasan/Perkhidmatan bukan ICT </a:t>
            </a:r>
          </a:p>
          <a:p>
            <a:pPr marL="1355725" lvl="1" indent="-454025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Perkakasan bukan ICT/ M&amp;E/ fizikal yang menyokong  projek ICT</a:t>
            </a:r>
          </a:p>
          <a:p>
            <a:pPr marL="1355725" lvl="1" indent="-454025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 bukan ICT/ M&amp;E/ fizikal yang menyokong projek ICT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4. RINGKASAN </a:t>
            </a: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5753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 rtl="0" eaLnBrk="1" latinLnBrk="0" hangingPunct="1"/>
            <a:r>
              <a:rPr lang="en-US" sz="24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5. JUSTIFIKASI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KEPERLUAN PROJEK</a:t>
            </a:r>
            <a:endParaRPr lang="ms-MY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0A1B58-AF59-4DD6-87F2-163FA1EA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83959"/>
              </p:ext>
            </p:extLst>
          </p:nvPr>
        </p:nvGraphicFramePr>
        <p:xfrm>
          <a:off x="139701" y="533871"/>
          <a:ext cx="11912601" cy="6184873"/>
        </p:xfrm>
        <a:graphic>
          <a:graphicData uri="http://schemas.openxmlformats.org/drawingml/2006/table">
            <a:tbl>
              <a:tblPr/>
              <a:tblGrid>
                <a:gridCol w="355599">
                  <a:extLst>
                    <a:ext uri="{9D8B030D-6E8A-4147-A177-3AD203B41FA5}">
                      <a16:colId xmlns:a16="http://schemas.microsoft.com/office/drawing/2014/main" val="590113146"/>
                    </a:ext>
                  </a:extLst>
                </a:gridCol>
                <a:gridCol w="2353143">
                  <a:extLst>
                    <a:ext uri="{9D8B030D-6E8A-4147-A177-3AD203B41FA5}">
                      <a16:colId xmlns:a16="http://schemas.microsoft.com/office/drawing/2014/main" val="2884851155"/>
                    </a:ext>
                  </a:extLst>
                </a:gridCol>
                <a:gridCol w="2627813">
                  <a:extLst>
                    <a:ext uri="{9D8B030D-6E8A-4147-A177-3AD203B41FA5}">
                      <a16:colId xmlns:a16="http://schemas.microsoft.com/office/drawing/2014/main" val="3196266384"/>
                    </a:ext>
                  </a:extLst>
                </a:gridCol>
                <a:gridCol w="3288023">
                  <a:extLst>
                    <a:ext uri="{9D8B030D-6E8A-4147-A177-3AD203B41FA5}">
                      <a16:colId xmlns:a16="http://schemas.microsoft.com/office/drawing/2014/main" val="1938322960"/>
                    </a:ext>
                  </a:extLst>
                </a:gridCol>
                <a:gridCol w="3288023">
                  <a:extLst>
                    <a:ext uri="{9D8B030D-6E8A-4147-A177-3AD203B41FA5}">
                      <a16:colId xmlns:a16="http://schemas.microsoft.com/office/drawing/2014/main" val="2491816365"/>
                    </a:ext>
                  </a:extLst>
                </a:gridCol>
              </a:tblGrid>
              <a:tr h="206823">
                <a:tc>
                  <a:txBody>
                    <a:bodyPr/>
                    <a:lstStyle/>
                    <a:p>
                      <a:pPr marL="36000" algn="ctr" fontAlgn="b">
                        <a:lnSpc>
                          <a:spcPct val="100000"/>
                        </a:lnSpc>
                      </a:pPr>
                      <a:r>
                        <a:rPr lang="en-M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>
                        <a:lnSpc>
                          <a:spcPct val="100000"/>
                        </a:lnSpc>
                      </a:pPr>
                      <a:r>
                        <a:rPr lang="en-MY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PENYATAAN MASALAH</a:t>
                      </a:r>
                      <a:endParaRPr lang="en-MY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>
                        <a:lnSpc>
                          <a:spcPct val="100000"/>
                        </a:lnSpc>
                      </a:pPr>
                      <a:r>
                        <a:rPr lang="en-MY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RASIONAL</a:t>
                      </a:r>
                      <a:r>
                        <a:rPr lang="en-MY" sz="1200" b="1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n-MY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</a:t>
                      </a:r>
                      <a:endParaRPr lang="en-MY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>
                        <a:lnSpc>
                          <a:spcPct val="100000"/>
                        </a:lnSpc>
                      </a:pPr>
                      <a:r>
                        <a:rPr lang="en-MY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 JIKA</a:t>
                      </a:r>
                      <a:r>
                        <a:rPr lang="en-MY" sz="1200" b="1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TIDAK DILAKSANAKAN</a:t>
                      </a:r>
                      <a:endParaRPr lang="en-MY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>
                        <a:lnSpc>
                          <a:spcPct val="100000"/>
                        </a:lnSpc>
                      </a:pPr>
                      <a:r>
                        <a:rPr lang="en-MY" sz="12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r>
                        <a:rPr lang="en-MY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</a:t>
                      </a:r>
                      <a:endParaRPr lang="en-MY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00946"/>
                  </a:ext>
                </a:extLst>
              </a:tr>
              <a:tr h="3073591">
                <a:tc>
                  <a:txBody>
                    <a:bodyPr/>
                    <a:lstStyle/>
                    <a:p>
                      <a:pPr marL="36000" algn="ctr" fontAlgn="t">
                        <a:lnSpc>
                          <a:spcPct val="100000"/>
                        </a:lnSpc>
                      </a:pPr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Fakta</a:t>
                      </a:r>
                      <a:r>
                        <a:rPr lang="ms-MY" sz="12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asalah yang menyokong keperluan projek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 permohonan yang perlu dilaksanakan untuk mengatasi masalah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</a:t>
                      </a:r>
                      <a:r>
                        <a:rPr lang="ms-MY" sz="12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jika projek tidak diluluskan</a:t>
                      </a:r>
                      <a:endParaRPr lang="ms-MY" sz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200" b="0" i="0" u="none" strike="noStrike" kern="12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Kesan atau keberhasilan yang dijangka diperoleh daripada pelaksanaan projek</a:t>
                      </a:r>
                    </a:p>
                    <a:p>
                      <a:r>
                        <a:rPr lang="ms-MY" sz="1200" b="0" i="1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(sumber:</a:t>
                      </a:r>
                      <a:r>
                        <a:rPr lang="ms-MY" sz="1200" b="0" i="1" u="none" strike="noStrike" kern="12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Garis Panduan</a:t>
                      </a:r>
                    </a:p>
                    <a:p>
                      <a:r>
                        <a:rPr lang="ms-MY" sz="1200" b="0" i="1" u="none" strike="noStrike" kern="12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Penyediaan Rancangan Malaysia Kedua Belas, 2021-2025: Prospek Ekonomi,</a:t>
                      </a:r>
                    </a:p>
                    <a:p>
                      <a:r>
                        <a:rPr lang="ms-MY" sz="1200" b="0" i="1" u="none" strike="noStrike" kern="12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Kerangka Keberhasilan Bersepadu Nasional Serta Perancangan Dan Pelaksanaan Projek Pembangunan)</a:t>
                      </a:r>
                    </a:p>
                    <a:p>
                      <a:endParaRPr lang="ms-MY" sz="1200" b="0" noProof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r>
                        <a:rPr lang="ms-MY" sz="1200" b="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Cth: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ms-MY" sz="1200" b="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Meningkatkan kualiti perkhidmatan jabatan…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ms-MY" sz="1200" u="none" strike="noStrike" cap="none" noProof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Membolehkan rakyat terus menerus dapat menerima maklumat penting…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ms-MY" sz="1200" b="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Memperluas dan meningkatkan jaringan komunikasi menerusi pelbagai program komunikasi…</a:t>
                      </a:r>
                      <a:endParaRPr lang="ms-MY" sz="1200" noProof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42752"/>
                  </a:ext>
                </a:extLst>
              </a:tr>
              <a:tr h="1405414">
                <a:tc>
                  <a:txBody>
                    <a:bodyPr/>
                    <a:lstStyle/>
                    <a:p>
                      <a:pPr marL="36000" algn="ctr" fontAlgn="t">
                        <a:lnSpc>
                          <a:spcPct val="100000"/>
                        </a:lnSpc>
                      </a:pP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Ketiadaan satu sistem </a:t>
                      </a:r>
                      <a:r>
                        <a:rPr lang="ms-MY" sz="1200" b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 berupaya untuk menguruskan data-data bandar pintar di peringkat nasional.</a:t>
                      </a:r>
                    </a:p>
                  </a:txBody>
                  <a:tcPr marL="4104" marR="4104" marT="410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ms-MY" sz="12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Membangunkan satu sistem yang berupaya menguruskan data raya bandar dan platform bandar pintar di peringkat nasional</a:t>
                      </a:r>
                    </a:p>
                  </a:txBody>
                  <a:tcPr marL="4104" marR="4104" marT="410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0" marR="0" lvl="0" indent="-28575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altLang="en-US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 bandar pintar </a:t>
                      </a:r>
                      <a:r>
                        <a:rPr lang="ms-MY" altLang="en-US" sz="1200" b="1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 dapat diuruskan secara lebih sistematik dan komprehensif di peringkat nasional </a:t>
                      </a:r>
                      <a:r>
                        <a:rPr lang="ms-MY" altLang="en-US" sz="1200" b="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menyebabkan pemantauan dan pelaporan pelaksanaan bandar pintar negara di peringkat nasional tidak dapat dilakukan dengan cepat.</a:t>
                      </a:r>
                      <a:endParaRPr lang="ms-MY" altLang="en-US" sz="1200" b="0" kern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04" marR="4104" marT="410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0" marR="0" lvl="0" indent="-28575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200" b="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League Spartan" charset="0"/>
                          <a:cs typeface="Arial" panose="020B0604020202020204" pitchFamily="34" charset="0"/>
                        </a:rPr>
                        <a:t>Platform Data Raya Bandar yang Komprehensif dan Holistik</a:t>
                      </a:r>
                    </a:p>
                    <a:p>
                      <a:pPr marL="349250" marR="0" lvl="0" indent="-28575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200" b="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League Spartan" charset="0"/>
                          <a:cs typeface="Arial" panose="020B0604020202020204" pitchFamily="34" charset="0"/>
                        </a:rPr>
                        <a:t>Pengurusan Bandar yang Efektif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ms-MY" sz="1200" noProof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9886"/>
                  </a:ext>
                </a:extLst>
              </a:tr>
              <a:tr h="1314252">
                <a:tc>
                  <a:txBody>
                    <a:bodyPr/>
                    <a:lstStyle/>
                    <a:p>
                      <a:pPr marL="36000" algn="ctr" fontAlgn="t">
                        <a:lnSpc>
                          <a:spcPct val="100000"/>
                        </a:lnSpc>
                      </a:pP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ms-MY" sz="12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 sewaan perkakasan sedia ada akan tamat pada 30 April 2023.</a:t>
                      </a:r>
                      <a:endParaRPr lang="ms-MY" sz="1200" u="none" strike="noStrike" cap="none" noProof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ms-MY" sz="12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Memastikan operasi dan urusan harian di Jabatan berjalan dengan lancar.</a:t>
                      </a:r>
                      <a:endParaRPr lang="ms-MY" sz="1200" u="none" strike="noStrike" cap="none" noProof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ms-MY" sz="12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Proses kerja harian yang menggunakan sistem dalam</a:t>
                      </a: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ms-MY" sz="12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luaran akan terganggu. </a:t>
                      </a: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746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ms-MY" sz="1200" u="none" strike="noStrike" cap="none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ms-MY" sz="12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Gangguan perkhidmatan penyampaian kepada orang awam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ms-MY" sz="1200" u="none" strike="noStrike" cap="non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Kesinambungan perkhidmatan agensi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0808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A66BD6-1B86-4939-B4FC-18454FB3CF0D}"/>
              </a:ext>
            </a:extLst>
          </p:cNvPr>
          <p:cNvSpPr txBox="1"/>
          <p:nvPr/>
        </p:nvSpPr>
        <p:spPr>
          <a:xfrm>
            <a:off x="6083300" y="10334"/>
            <a:ext cx="59349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ms-MY" sz="10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Justifikasi projek perlu mengikut skop projek atau isu/ masalah yang dihadapi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Outcome boleh merujuk kepada dokumen permohonan peruntukan kepada EPU</a:t>
            </a:r>
          </a:p>
          <a:p>
            <a:pPr marL="285750" indent="-285750" algn="l">
              <a:buClr>
                <a:schemeClr val="accent1"/>
              </a:buClr>
              <a:buSzPct val="73000"/>
              <a:buFont typeface="Arial" panose="020B0604020202020204" pitchFamily="34" charset="0"/>
              <a:buChar char="•"/>
            </a:pPr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Sekiranya ada slaid maklumat sokongan, sila </a:t>
            </a:r>
            <a:r>
              <a:rPr lang="ms-MY" sz="1000" i="1" dirty="0"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 kepada slaid tersebut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83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 rtl="0" eaLnBrk="1" latinLnBrk="0" hangingPunct="1"/>
            <a:r>
              <a:rPr lang="en-US" sz="24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6. KRONOLOGI PROJEK/ HALA TUJU</a:t>
            </a:r>
            <a:endParaRPr lang="ms-MY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9</a:t>
            </a:fld>
            <a:endParaRPr lang="ms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93995-A937-4B4E-A05B-472D6574B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1" y="470100"/>
            <a:ext cx="6908798" cy="3829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51E60-9589-482F-92E3-C8A4B385A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799" y="2684128"/>
            <a:ext cx="7012819" cy="39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5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Words>5949</Words>
  <Application>Microsoft Office PowerPoint</Application>
  <PresentationFormat>Widescreen</PresentationFormat>
  <Paragraphs>1388</Paragraphs>
  <Slides>52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Bahnschrift</vt:lpstr>
      <vt:lpstr>Calibri</vt:lpstr>
      <vt:lpstr>Calibri Light</vt:lpstr>
      <vt:lpstr>Trebuchet MS</vt:lpstr>
      <vt:lpstr>Wingdings</vt:lpstr>
      <vt:lpstr>Office Theme</vt:lpstr>
      <vt:lpstr>PowerPoint Presentation</vt:lpstr>
      <vt:lpstr>SENARAI SEMAK PERMOHONAN KELULUSAN TEKNIKAL PROJEK ICT (DIISI OLEH AGENSI)</vt:lpstr>
      <vt:lpstr>SENARAI SEMAK PERMOHONAN KELULUSAN TEKNIKAL PROJEK ICT (DIISI OLEH AGENSI)  (samb.)</vt:lpstr>
      <vt:lpstr>2. TUJUAN PEMBENTANGAN</vt:lpstr>
      <vt:lpstr>3. PROFIL PROJEK</vt:lpstr>
      <vt:lpstr>3. PROFIL PROJEK (samb.)</vt:lpstr>
      <vt:lpstr>4. RINGKASAN PROJEK</vt:lpstr>
      <vt:lpstr>5. JUSTIFIKASI KEPERLUAN PROJEK</vt:lpstr>
      <vt:lpstr>6. KRONOLOGI PROJEK/ HALA TUJU</vt:lpstr>
      <vt:lpstr>7a. ORGANIZATIONAL LANDSCAPE MAP VIEW (OLMV) - DOA </vt:lpstr>
      <vt:lpstr>7b. ALIRAN PROSES KERJA</vt:lpstr>
      <vt:lpstr>7c. TECHNOLOGY VIEW</vt:lpstr>
      <vt:lpstr>7d. APPLICATION / INFORMATION VIEW</vt:lpstr>
      <vt:lpstr>7e. FUNGSI HIERARKI BUSINESS</vt:lpstr>
      <vt:lpstr>7f. SENARAI MODUL APLIKASI &amp; KETERANGAN RINGKAS FUNGSI SETIAP MODUL</vt:lpstr>
      <vt:lpstr>8. MAKLUMAT/FAKTA/STATISTIK SOKONGAN</vt:lpstr>
      <vt:lpstr>8a. NORMA AGIHAN </vt:lpstr>
      <vt:lpstr>8b. MAKLUMAT PERBANDINGAN PROJEK SEDIA ADA &amp; BAHARU </vt:lpstr>
      <vt:lpstr>9. CIRI-CIRI KESELAMATAN ICT</vt:lpstr>
      <vt:lpstr>10. TADBIR URUS PROJEK</vt:lpstr>
      <vt:lpstr>11. JADUAL PELAKSANAAN</vt:lpstr>
      <vt:lpstr>12. RINGKASAN KOS PROJEK</vt:lpstr>
      <vt:lpstr>PowerPoint Presentation</vt:lpstr>
      <vt:lpstr>12. PERINCIAN KOS: (B) PEMBANGUNAN SISTEM APLIKASI</vt:lpstr>
      <vt:lpstr>12. PERINCIAN KOS: (B) PEMBANGUNAN SISTEM APLIKASI MENGIKUT MODUL</vt:lpstr>
      <vt:lpstr>12. PERINCIAN KOS: (B) PEMBANGUNAN SISTEM APLIKASI (FPA)</vt:lpstr>
      <vt:lpstr>12. PERINCIAN KOS: (C) PERISIAN</vt:lpstr>
      <vt:lpstr>12. PERINCIAN KOS: (D) RANGKAIAN &amp; PERALATAN RANGKAIAN</vt:lpstr>
      <vt:lpstr>12. PERINCIAN KOS: (E) PERKHIDMATAN ICT</vt:lpstr>
      <vt:lpstr>12. PERINCIAN KOS: (E) PERKHIDMATAN ICT</vt:lpstr>
      <vt:lpstr>12. PERINCIAN KOS: (E) PERKHIDMATAN ICT</vt:lpstr>
      <vt:lpstr>12. PERINCIAN KOS: (E) PERKHIDMATAN ICT - SEWAAN</vt:lpstr>
      <vt:lpstr>12. PERINCIAN KOS: (F)</vt:lpstr>
      <vt:lpstr>12. PERINCIAN KOS: (F) PERKAKASAN/ PERKHIDMATAN BUKAN ICT</vt:lpstr>
      <vt:lpstr>12. PERINCIAN KOS: (G) PERKHIDMATAN PENGKOMPUTERAN AWAN</vt:lpstr>
      <vt:lpstr>12. PERINCIAN KOS: (G-A) INFRASTRUKTUR (IaaS)</vt:lpstr>
      <vt:lpstr>12. PERINCIAN KOS: (G-B) PLATFORM (PaaS)</vt:lpstr>
      <vt:lpstr>12. PERINCIAN KOS: (G-C) PERISIAN (SaaS)</vt:lpstr>
      <vt:lpstr>12. PERINCIAN KOS: (G-D1) MYGOVCLOUD@PDSA (VM)</vt:lpstr>
      <vt:lpstr>12. PERINCIAN KOS: (G-D2) MYGOVCLOUD@PDSA (CO-LOCATION)</vt:lpstr>
      <vt:lpstr>12. PERINCIAN KOS: (G-E) RANGKAIAN</vt:lpstr>
      <vt:lpstr>12. PERINCIAN KOS: (G-F) KESELAMATAN</vt:lpstr>
      <vt:lpstr>12. PERINCIAN KOS: (G-G) PERKHIDMATAN</vt:lpstr>
      <vt:lpstr>13. SYOR</vt:lpstr>
      <vt:lpstr>TERIMA KASIH</vt:lpstr>
      <vt:lpstr>MAKLUMAT PEGAWAI</vt:lpstr>
      <vt:lpstr>LAMPIRAN 1 : SURAT KELULUSAN JPICT DOA</vt:lpstr>
      <vt:lpstr>LAMPIRAN 2 : SURAT KELULUSAN JPICT KPKM</vt:lpstr>
      <vt:lpstr>LAMPIRAN 3 : CABUTAN PELAN ???</vt:lpstr>
      <vt:lpstr>LAMPIRAN 4 : JADUAL PERBANDINGAN HARGA</vt:lpstr>
      <vt:lpstr>LAMPIRAN 5 : KAJIAN PASARAN (SEBUT HARGA)   </vt:lpstr>
      <vt:lpstr>LAMPIRAN X : XXXX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Amirah Fuat</dc:creator>
  <cp:lastModifiedBy>Amirah Fuat</cp:lastModifiedBy>
  <cp:revision>564</cp:revision>
  <dcterms:created xsi:type="dcterms:W3CDTF">2018-10-04T01:13:00Z</dcterms:created>
  <dcterms:modified xsi:type="dcterms:W3CDTF">2024-07-17T03:06:55Z</dcterms:modified>
</cp:coreProperties>
</file>